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82" r:id="rId2"/>
    <p:sldId id="342" r:id="rId3"/>
    <p:sldId id="338" r:id="rId4"/>
    <p:sldId id="322" r:id="rId5"/>
    <p:sldId id="321" r:id="rId6"/>
    <p:sldId id="260" r:id="rId7"/>
    <p:sldId id="274" r:id="rId8"/>
    <p:sldId id="337" r:id="rId9"/>
    <p:sldId id="266" r:id="rId10"/>
    <p:sldId id="270" r:id="rId11"/>
    <p:sldId id="326" r:id="rId12"/>
    <p:sldId id="324" r:id="rId13"/>
    <p:sldId id="329" r:id="rId14"/>
    <p:sldId id="330" r:id="rId15"/>
    <p:sldId id="339" r:id="rId16"/>
    <p:sldId id="315" r:id="rId17"/>
    <p:sldId id="335" r:id="rId18"/>
    <p:sldId id="327" r:id="rId19"/>
    <p:sldId id="319" r:id="rId20"/>
    <p:sldId id="332" r:id="rId21"/>
    <p:sldId id="334" r:id="rId22"/>
    <p:sldId id="340" r:id="rId23"/>
    <p:sldId id="341" r:id="rId24"/>
    <p:sldId id="343" r:id="rId25"/>
    <p:sldId id="267" r:id="rId26"/>
    <p:sldId id="263" r:id="rId27"/>
    <p:sldId id="345" r:id="rId28"/>
    <p:sldId id="344" r:id="rId29"/>
    <p:sldId id="258" r:id="rId30"/>
    <p:sldId id="259" r:id="rId31"/>
    <p:sldId id="331" r:id="rId32"/>
    <p:sldId id="328" r:id="rId33"/>
    <p:sldId id="325" r:id="rId34"/>
    <p:sldId id="294" r:id="rId35"/>
    <p:sldId id="309" r:id="rId36"/>
    <p:sldId id="318" r:id="rId37"/>
    <p:sldId id="279" r:id="rId38"/>
    <p:sldId id="262" r:id="rId39"/>
    <p:sldId id="264" r:id="rId40"/>
    <p:sldId id="271" r:id="rId41"/>
    <p:sldId id="297" r:id="rId42"/>
    <p:sldId id="276" r:id="rId43"/>
    <p:sldId id="310" r:id="rId44"/>
    <p:sldId id="311" r:id="rId45"/>
    <p:sldId id="313" r:id="rId46"/>
    <p:sldId id="291" r:id="rId47"/>
    <p:sldId id="314" r:id="rId48"/>
    <p:sldId id="317" r:id="rId49"/>
    <p:sldId id="316" r:id="rId50"/>
    <p:sldId id="312" r:id="rId51"/>
    <p:sldId id="285" r:id="rId52"/>
    <p:sldId id="286" r:id="rId53"/>
    <p:sldId id="287" r:id="rId54"/>
    <p:sldId id="288" r:id="rId55"/>
    <p:sldId id="289" r:id="rId56"/>
    <p:sldId id="290"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86044" autoAdjust="0"/>
  </p:normalViewPr>
  <p:slideViewPr>
    <p:cSldViewPr snapToGrid="0">
      <p:cViewPr>
        <p:scale>
          <a:sx n="67" d="100"/>
          <a:sy n="67" d="100"/>
        </p:scale>
        <p:origin x="648" y="16"/>
      </p:cViewPr>
      <p:guideLst/>
    </p:cSldViewPr>
  </p:slideViewPr>
  <p:outlineViewPr>
    <p:cViewPr>
      <p:scale>
        <a:sx n="33" d="100"/>
        <a:sy n="33" d="100"/>
      </p:scale>
      <p:origin x="0" y="-3552"/>
    </p:cViewPr>
  </p:outlineViewPr>
  <p:notesTextViewPr>
    <p:cViewPr>
      <p:scale>
        <a:sx n="1" d="1"/>
        <a:sy n="1" d="1"/>
      </p:scale>
      <p:origin x="0" y="0"/>
    </p:cViewPr>
  </p:notesTextViewPr>
  <p:sorterViewPr>
    <p:cViewPr>
      <p:scale>
        <a:sx n="100" d="100"/>
        <a:sy n="100" d="100"/>
      </p:scale>
      <p:origin x="0" y="-5492"/>
    </p:cViewPr>
  </p:sorterViewPr>
  <p:notesViewPr>
    <p:cSldViewPr snapToGrid="0">
      <p:cViewPr varScale="1">
        <p:scale>
          <a:sx n="51" d="100"/>
          <a:sy n="51" d="100"/>
        </p:scale>
        <p:origin x="269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E395A34-A2AC-47EB-B525-2E875144C2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6AB3579-6AF1-4677-A9FD-BADB112DFC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5678-52C0-4A63-A23A-E93F31216C63}" type="datetimeFigureOut">
              <a:rPr kumimoji="1" lang="ja-JP" altLang="en-US" smtClean="0"/>
              <a:t>2020/1/8</a:t>
            </a:fld>
            <a:endParaRPr kumimoji="1" lang="ja-JP" altLang="en-US"/>
          </a:p>
        </p:txBody>
      </p:sp>
      <p:sp>
        <p:nvSpPr>
          <p:cNvPr id="4" name="フッター プレースホルダー 3">
            <a:extLst>
              <a:ext uri="{FF2B5EF4-FFF2-40B4-BE49-F238E27FC236}">
                <a16:creationId xmlns:a16="http://schemas.microsoft.com/office/drawing/2014/main" id="{A369DDE5-EE38-4377-99B0-154C7FADB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E1BB784-560B-42EE-BE1B-B448B0CE4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DFEDF-33C7-4BCB-A39B-082A8ED12EA3}" type="slidenum">
              <a:rPr kumimoji="1" lang="ja-JP" altLang="en-US" smtClean="0"/>
              <a:t>‹#›</a:t>
            </a:fld>
            <a:endParaRPr kumimoji="1" lang="ja-JP" altLang="en-US"/>
          </a:p>
        </p:txBody>
      </p:sp>
    </p:spTree>
    <p:extLst>
      <p:ext uri="{BB962C8B-B14F-4D97-AF65-F5344CB8AC3E}">
        <p14:creationId xmlns:p14="http://schemas.microsoft.com/office/powerpoint/2010/main" val="2392973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F1A31-4AD4-47B8-B655-8BCFE06FCD38}" type="datetimeFigureOut">
              <a:rPr kumimoji="1" lang="ja-JP" altLang="en-US" smtClean="0"/>
              <a:t>2020/1/8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6EA39-7C4C-46EF-A386-B5AE53D5FF3D}" type="slidenum">
              <a:rPr kumimoji="1" lang="ja-JP" altLang="en-US" smtClean="0"/>
              <a:t>‹#›</a:t>
            </a:fld>
            <a:endParaRPr kumimoji="1" lang="ja-JP" altLang="en-US"/>
          </a:p>
        </p:txBody>
      </p:sp>
    </p:spTree>
    <p:extLst>
      <p:ext uri="{BB962C8B-B14F-4D97-AF65-F5344CB8AC3E}">
        <p14:creationId xmlns:p14="http://schemas.microsoft.com/office/powerpoint/2010/main" val="19189691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a:t>
            </a:fld>
            <a:endParaRPr kumimoji="1" lang="ja-JP" altLang="en-US"/>
          </a:p>
        </p:txBody>
      </p:sp>
    </p:spTree>
    <p:extLst>
      <p:ext uri="{BB962C8B-B14F-4D97-AF65-F5344CB8AC3E}">
        <p14:creationId xmlns:p14="http://schemas.microsoft.com/office/powerpoint/2010/main" val="2172187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Method</a:t>
            </a:r>
            <a:r>
              <a:rPr kumimoji="1" lang="ja-JP" altLang="en-US" dirty="0"/>
              <a:t>ですが、今回</a:t>
            </a:r>
            <a:r>
              <a:rPr kumimoji="1" lang="en-US" altLang="ja-JP" dirty="0"/>
              <a:t>3D</a:t>
            </a:r>
            <a:r>
              <a:rPr kumimoji="1" lang="ja-JP" altLang="en-US" dirty="0"/>
              <a:t> </a:t>
            </a:r>
            <a:r>
              <a:rPr kumimoji="1" lang="en-US" altLang="ja-JP" dirty="0"/>
              <a:t>PC</a:t>
            </a:r>
            <a:r>
              <a:rPr kumimoji="1" lang="ja-JP" altLang="en-US" dirty="0"/>
              <a:t> </a:t>
            </a:r>
            <a:r>
              <a:rPr kumimoji="1" lang="en-US" altLang="ja-JP" dirty="0"/>
              <a:t>MRI</a:t>
            </a:r>
            <a:r>
              <a:rPr kumimoji="1" lang="ja-JP" altLang="en-US" dirty="0"/>
              <a:t>は原則全例でナイダス周囲を撮影しました。その際の</a:t>
            </a:r>
            <a:r>
              <a:rPr kumimoji="1" lang="en-US" altLang="ja-JP" dirty="0"/>
              <a:t>VENC</a:t>
            </a:r>
            <a:r>
              <a:rPr kumimoji="1" lang="ja-JP" altLang="en-US" dirty="0"/>
              <a:t>は</a:t>
            </a:r>
            <a:r>
              <a:rPr kumimoji="1" lang="en-US" altLang="ja-JP" dirty="0"/>
              <a:t>100m/s</a:t>
            </a:r>
            <a:r>
              <a:rPr kumimoji="1" lang="ja-JP" altLang="en-US" dirty="0"/>
              <a:t>と</a:t>
            </a:r>
            <a:r>
              <a:rPr kumimoji="1" lang="en-US" altLang="ja-JP" dirty="0"/>
              <a:t>25</a:t>
            </a:r>
            <a:r>
              <a:rPr kumimoji="1" lang="ja-JP" altLang="en-US" dirty="0"/>
              <a:t>もしくは</a:t>
            </a:r>
            <a:r>
              <a:rPr kumimoji="1" lang="en-US" altLang="ja-JP" dirty="0"/>
              <a:t>50cm/s</a:t>
            </a:r>
            <a:r>
              <a:rPr kumimoji="1" lang="ja-JP" altLang="en-US" dirty="0"/>
              <a:t>の</a:t>
            </a:r>
            <a:r>
              <a:rPr kumimoji="1" lang="en-US" altLang="ja-JP" dirty="0"/>
              <a:t>2</a:t>
            </a:r>
            <a:r>
              <a:rPr kumimoji="1" lang="ja-JP" altLang="en-US" dirty="0"/>
              <a:t>種類の</a:t>
            </a:r>
            <a:r>
              <a:rPr kumimoji="1" lang="en-US" altLang="ja-JP" dirty="0" err="1"/>
              <a:t>Venc</a:t>
            </a:r>
            <a:r>
              <a:rPr kumimoji="1" lang="ja-JP" altLang="en-US" dirty="0"/>
              <a:t>で撮影しました。それらの強度画像を用いて</a:t>
            </a:r>
            <a:r>
              <a:rPr kumimoji="1" lang="en-US" altLang="ja-JP" dirty="0"/>
              <a:t>Amira</a:t>
            </a:r>
            <a:r>
              <a:rPr kumimoji="1" lang="ja-JP" altLang="en-US" dirty="0"/>
              <a:t>で</a:t>
            </a:r>
            <a:r>
              <a:rPr kumimoji="1" lang="en-US" altLang="ja-JP" dirty="0"/>
              <a:t>Surface</a:t>
            </a:r>
            <a:r>
              <a:rPr kumimoji="1" lang="ja-JP" altLang="en-US" dirty="0"/>
              <a:t> </a:t>
            </a:r>
            <a:r>
              <a:rPr kumimoji="1" lang="en-US" altLang="ja-JP" dirty="0"/>
              <a:t>rendering</a:t>
            </a:r>
            <a:r>
              <a:rPr kumimoji="1" lang="ja-JP" altLang="en-US" dirty="0"/>
              <a:t>法で表示して、解析基準に達しているか確認しました。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10</a:t>
            </a:fld>
            <a:endParaRPr kumimoji="1" lang="ja-JP" altLang="en-US"/>
          </a:p>
        </p:txBody>
      </p:sp>
    </p:spTree>
    <p:extLst>
      <p:ext uri="{BB962C8B-B14F-4D97-AF65-F5344CB8AC3E}">
        <p14:creationId xmlns:p14="http://schemas.microsoft.com/office/powerpoint/2010/main" val="365309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そして、最終的な</a:t>
            </a:r>
            <a:r>
              <a:rPr kumimoji="1" lang="en-US" altLang="ja-JP" dirty="0"/>
              <a:t>Primary Outcome</a:t>
            </a:r>
            <a:r>
              <a:rPr kumimoji="1" lang="ja-JP" altLang="en-US" dirty="0"/>
              <a:t>は前回先月木曜のリサーチカンファで齊藤先生からの御指摘を頂きましてよく日々再考しているところではありますが、現在のところ、</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に対する</a:t>
            </a:r>
            <a:r>
              <a:rPr kumimoji="1" lang="en-US" altLang="ja-JP" dirty="0"/>
              <a:t>Draining</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の比としております。これは、破裂例では患側大脳半球の血流増加量に対して</a:t>
            </a:r>
            <a:r>
              <a:rPr kumimoji="1" lang="en-US" altLang="ja-JP" dirty="0"/>
              <a:t>Drainer</a:t>
            </a:r>
            <a:r>
              <a:rPr kumimoji="1" lang="ja-JP" altLang="en-US" dirty="0"/>
              <a:t>の血流量が乏しく破裂に至るのではないかと予想したため、このような</a:t>
            </a:r>
            <a:r>
              <a:rPr kumimoji="1" lang="en-US" altLang="ja-JP" dirty="0"/>
              <a:t>Outcome</a:t>
            </a:r>
            <a:r>
              <a:rPr kumimoji="1" lang="ja-JP" altLang="en-US" dirty="0"/>
              <a:t>にしております。そのほか、</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と</a:t>
            </a:r>
            <a:r>
              <a:rPr kumimoji="1" lang="en-US" altLang="ja-JP" dirty="0"/>
              <a:t>Nidus</a:t>
            </a:r>
            <a:r>
              <a:rPr kumimoji="1" lang="ja-JP" altLang="en-US" dirty="0"/>
              <a:t> </a:t>
            </a:r>
            <a:r>
              <a:rPr kumimoji="1" lang="en-US" altLang="ja-JP" dirty="0"/>
              <a:t>Volume</a:t>
            </a:r>
            <a:r>
              <a:rPr kumimoji="1" lang="ja-JP" altLang="en-US" dirty="0"/>
              <a:t>の相関関係を調べたほか、既知の破裂危険因子と上記の比に関係性があるか調査しました。</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11</a:t>
            </a:fld>
            <a:endParaRPr kumimoji="1" lang="ja-JP" altLang="en-US"/>
          </a:p>
        </p:txBody>
      </p:sp>
    </p:spTree>
    <p:extLst>
      <p:ext uri="{BB962C8B-B14F-4D97-AF65-F5344CB8AC3E}">
        <p14:creationId xmlns:p14="http://schemas.microsoft.com/office/powerpoint/2010/main" val="607698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12</a:t>
            </a:fld>
            <a:endParaRPr kumimoji="1" lang="ja-JP" altLang="en-US"/>
          </a:p>
        </p:txBody>
      </p:sp>
    </p:spTree>
    <p:extLst>
      <p:ext uri="{BB962C8B-B14F-4D97-AF65-F5344CB8AC3E}">
        <p14:creationId xmlns:p14="http://schemas.microsoft.com/office/powerpoint/2010/main" val="410882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患者背景ですが、年齢は</a:t>
            </a:r>
            <a:r>
              <a:rPr kumimoji="1" lang="en-US" altLang="ja-JP" dirty="0"/>
              <a:t>30‐40</a:t>
            </a:r>
            <a:r>
              <a:rPr kumimoji="1" lang="ja-JP" altLang="en-US" dirty="0"/>
              <a:t>代中心で、</a:t>
            </a:r>
            <a:r>
              <a:rPr kumimoji="1" lang="en-US" altLang="ja-JP" dirty="0" err="1"/>
              <a:t>Spetzler</a:t>
            </a:r>
            <a:r>
              <a:rPr kumimoji="1" lang="en-US" altLang="ja-JP" dirty="0"/>
              <a:t>-Martin grade</a:t>
            </a:r>
            <a:r>
              <a:rPr kumimoji="1" lang="ja-JP" altLang="en-US" dirty="0"/>
              <a:t>は</a:t>
            </a:r>
            <a:r>
              <a:rPr kumimoji="1" lang="en-US" altLang="ja-JP" dirty="0"/>
              <a:t>2-3</a:t>
            </a:r>
            <a:r>
              <a:rPr kumimoji="1" lang="ja-JP" altLang="en-US" dirty="0"/>
              <a:t>が中心で</a:t>
            </a:r>
            <a:r>
              <a:rPr kumimoji="1" lang="en-US" altLang="ja-JP" dirty="0"/>
              <a:t>4-5</a:t>
            </a:r>
            <a:r>
              <a:rPr kumimoji="1" lang="ja-JP" altLang="en-US" dirty="0"/>
              <a:t>はおりませんでした。</a:t>
            </a:r>
            <a:r>
              <a:rPr kumimoji="1" lang="en-US" altLang="ja-JP" dirty="0"/>
              <a:t>Nidus</a:t>
            </a:r>
            <a:r>
              <a:rPr kumimoji="1" lang="ja-JP" altLang="en-US" dirty="0"/>
              <a:t> </a:t>
            </a:r>
            <a:r>
              <a:rPr kumimoji="1" lang="en-US" altLang="ja-JP" dirty="0"/>
              <a:t>volume</a:t>
            </a:r>
            <a:r>
              <a:rPr kumimoji="1" lang="ja-JP" altLang="en-US" dirty="0"/>
              <a:t>はどちらも</a:t>
            </a:r>
            <a:r>
              <a:rPr kumimoji="1" lang="en-US" altLang="ja-JP" dirty="0"/>
              <a:t>5ml</a:t>
            </a:r>
            <a:r>
              <a:rPr kumimoji="1" lang="ja-JP" altLang="en-US" dirty="0"/>
              <a:t>前後。</a:t>
            </a:r>
            <a:r>
              <a:rPr kumimoji="1" lang="en-US" altLang="ja-JP" dirty="0"/>
              <a:t>Venous</a:t>
            </a:r>
            <a:r>
              <a:rPr kumimoji="1" lang="ja-JP" altLang="en-US" dirty="0"/>
              <a:t> </a:t>
            </a:r>
            <a:r>
              <a:rPr kumimoji="1" lang="en-US" altLang="ja-JP" dirty="0" err="1"/>
              <a:t>dranaige</a:t>
            </a:r>
            <a:r>
              <a:rPr kumimoji="1" lang="ja-JP" altLang="en-US" dirty="0"/>
              <a:t>は</a:t>
            </a:r>
            <a:r>
              <a:rPr kumimoji="1" lang="en-US" altLang="ja-JP" dirty="0"/>
              <a:t>Exclusive</a:t>
            </a:r>
            <a:r>
              <a:rPr kumimoji="1" lang="ja-JP" altLang="en-US" dirty="0"/>
              <a:t> </a:t>
            </a:r>
            <a:r>
              <a:rPr kumimoji="1" lang="en-US" altLang="ja-JP" dirty="0"/>
              <a:t>deep venous drainage</a:t>
            </a:r>
            <a:r>
              <a:rPr kumimoji="1" lang="ja-JP" altLang="en-US" dirty="0"/>
              <a:t>がそれぞれ</a:t>
            </a:r>
            <a:r>
              <a:rPr kumimoji="1" lang="en-US" altLang="ja-JP" dirty="0"/>
              <a:t>1</a:t>
            </a:r>
            <a:r>
              <a:rPr kumimoji="1" lang="ja-JP" altLang="en-US" dirty="0"/>
              <a:t>例、</a:t>
            </a:r>
            <a:r>
              <a:rPr kumimoji="1" lang="en-US" altLang="ja-JP" dirty="0"/>
              <a:t>Feeder</a:t>
            </a:r>
            <a:r>
              <a:rPr kumimoji="1" lang="ja-JP" altLang="en-US" dirty="0"/>
              <a:t> </a:t>
            </a:r>
            <a:r>
              <a:rPr kumimoji="1" lang="en-US" altLang="ja-JP" dirty="0"/>
              <a:t>An</a:t>
            </a:r>
            <a:r>
              <a:rPr kumimoji="1" lang="ja-JP" altLang="en-US" dirty="0"/>
              <a:t>は破裂群で</a:t>
            </a:r>
            <a:r>
              <a:rPr kumimoji="1" lang="en-US" altLang="ja-JP" dirty="0"/>
              <a:t>3</a:t>
            </a:r>
            <a:r>
              <a:rPr kumimoji="1" lang="ja-JP" altLang="en-US" dirty="0"/>
              <a:t>例おり、これらはいずれも血腫分布から破裂原因と推定されました。</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13</a:t>
            </a:fld>
            <a:endParaRPr kumimoji="1" lang="ja-JP" altLang="en-US"/>
          </a:p>
        </p:txBody>
      </p:sp>
    </p:spTree>
    <p:extLst>
      <p:ext uri="{BB962C8B-B14F-4D97-AF65-F5344CB8AC3E}">
        <p14:creationId xmlns:p14="http://schemas.microsoft.com/office/powerpoint/2010/main" val="109383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結果ですが、まず、</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と</a:t>
            </a:r>
            <a:r>
              <a:rPr kumimoji="1" lang="en-US" altLang="ja-JP" dirty="0"/>
              <a:t>Nidus</a:t>
            </a:r>
            <a:r>
              <a:rPr kumimoji="1" lang="ja-JP" altLang="en-US" dirty="0"/>
              <a:t> </a:t>
            </a:r>
            <a:r>
              <a:rPr kumimoji="1" lang="en-US" altLang="ja-JP" dirty="0"/>
              <a:t>volume</a:t>
            </a:r>
            <a:r>
              <a:rPr kumimoji="1" lang="ja-JP" altLang="en-US" dirty="0"/>
              <a:t>の相関を表したグラフをお示しします。縦軸が</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で、横軸が</a:t>
            </a:r>
            <a:r>
              <a:rPr kumimoji="1" lang="en-US" altLang="ja-JP" dirty="0"/>
              <a:t>Nidus</a:t>
            </a:r>
            <a:r>
              <a:rPr kumimoji="1" lang="ja-JP" altLang="en-US" dirty="0"/>
              <a:t> </a:t>
            </a:r>
            <a:r>
              <a:rPr kumimoji="1" lang="en-US" altLang="ja-JP" dirty="0"/>
              <a:t>volume</a:t>
            </a:r>
            <a:r>
              <a:rPr kumimoji="1" lang="ja-JP" altLang="en-US" dirty="0"/>
              <a:t>になります。</a:t>
            </a:r>
            <a:r>
              <a:rPr kumimoji="1" lang="en-US" altLang="ja-JP" dirty="0"/>
              <a:t>Nidus volume</a:t>
            </a:r>
            <a:r>
              <a:rPr kumimoji="1" lang="ja-JP" altLang="en-US" dirty="0"/>
              <a:t>の増加に伴って</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は増加していて、臨床的な感覚にそうモノで、本研究の</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の定量方法はそれなりに妥当性がありそうだと評価しております。</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14</a:t>
            </a:fld>
            <a:endParaRPr kumimoji="1" lang="ja-JP" altLang="en-US"/>
          </a:p>
        </p:txBody>
      </p:sp>
    </p:spTree>
    <p:extLst>
      <p:ext uri="{BB962C8B-B14F-4D97-AF65-F5344CB8AC3E}">
        <p14:creationId xmlns:p14="http://schemas.microsoft.com/office/powerpoint/2010/main" val="279880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結果ですが、まず、</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と</a:t>
            </a:r>
            <a:r>
              <a:rPr kumimoji="1" lang="en-US" altLang="ja-JP" dirty="0"/>
              <a:t>Nidus</a:t>
            </a:r>
            <a:r>
              <a:rPr kumimoji="1" lang="ja-JP" altLang="en-US" dirty="0"/>
              <a:t> </a:t>
            </a:r>
            <a:r>
              <a:rPr kumimoji="1" lang="en-US" altLang="ja-JP" dirty="0"/>
              <a:t>volume</a:t>
            </a:r>
            <a:r>
              <a:rPr kumimoji="1" lang="ja-JP" altLang="en-US" dirty="0"/>
              <a:t>の相関を表したグラフをお示しします。縦軸が</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で、横軸が</a:t>
            </a:r>
            <a:r>
              <a:rPr kumimoji="1" lang="en-US" altLang="ja-JP" dirty="0"/>
              <a:t>Nidus</a:t>
            </a:r>
            <a:r>
              <a:rPr kumimoji="1" lang="ja-JP" altLang="en-US" dirty="0"/>
              <a:t> </a:t>
            </a:r>
            <a:r>
              <a:rPr kumimoji="1" lang="en-US" altLang="ja-JP" dirty="0"/>
              <a:t>volume</a:t>
            </a:r>
            <a:r>
              <a:rPr kumimoji="1" lang="ja-JP" altLang="en-US" dirty="0"/>
              <a:t>になります。</a:t>
            </a:r>
            <a:r>
              <a:rPr kumimoji="1" lang="en-US" altLang="ja-JP" dirty="0"/>
              <a:t>Nidus volume</a:t>
            </a:r>
            <a:r>
              <a:rPr kumimoji="1" lang="ja-JP" altLang="en-US" dirty="0"/>
              <a:t>の増加に伴って</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は増加していて、臨床的な感覚にそうモノで、本研究の</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の定量方法はそれなりに妥当性がありそうだと評価しております。</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15</a:t>
            </a:fld>
            <a:endParaRPr kumimoji="1" lang="ja-JP" altLang="en-US"/>
          </a:p>
        </p:txBody>
      </p:sp>
    </p:spTree>
    <p:extLst>
      <p:ext uri="{BB962C8B-B14F-4D97-AF65-F5344CB8AC3E}">
        <p14:creationId xmlns:p14="http://schemas.microsoft.com/office/powerpoint/2010/main" val="60430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18</a:t>
            </a:fld>
            <a:endParaRPr kumimoji="1" lang="ja-JP" altLang="en-US"/>
          </a:p>
        </p:txBody>
      </p:sp>
    </p:spTree>
    <p:extLst>
      <p:ext uri="{BB962C8B-B14F-4D97-AF65-F5344CB8AC3E}">
        <p14:creationId xmlns:p14="http://schemas.microsoft.com/office/powerpoint/2010/main" val="86107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19</a:t>
            </a:fld>
            <a:endParaRPr kumimoji="1" lang="ja-JP" altLang="en-US"/>
          </a:p>
        </p:txBody>
      </p:sp>
    </p:spTree>
    <p:extLst>
      <p:ext uri="{BB962C8B-B14F-4D97-AF65-F5344CB8AC3E}">
        <p14:creationId xmlns:p14="http://schemas.microsoft.com/office/powerpoint/2010/main" val="18835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続いて、破裂例と未破裂例における</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を</a:t>
            </a:r>
            <a:r>
              <a:rPr kumimoji="1" lang="en-US" altLang="ja-JP" dirty="0"/>
              <a:t>1</a:t>
            </a:r>
            <a:r>
              <a:rPr kumimoji="1" lang="ja-JP" altLang="en-US" dirty="0"/>
              <a:t>としたときの</a:t>
            </a:r>
            <a:r>
              <a:rPr kumimoji="1" lang="en-US" altLang="ja-JP" dirty="0"/>
              <a:t>Draining</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の割合ですが、縦軸が割合、横軸が左が</a:t>
            </a:r>
            <a:r>
              <a:rPr kumimoji="1" lang="en-US" altLang="ja-JP" dirty="0"/>
              <a:t>Unruptured,</a:t>
            </a:r>
            <a:r>
              <a:rPr kumimoji="1" lang="ja-JP" altLang="en-US" dirty="0"/>
              <a:t> 右が</a:t>
            </a:r>
            <a:r>
              <a:rPr kumimoji="1" lang="en-US" altLang="ja-JP" dirty="0"/>
              <a:t>Ruptured</a:t>
            </a:r>
            <a:r>
              <a:rPr kumimoji="1" lang="ja-JP" altLang="en-US" dirty="0"/>
              <a:t>になります。</a:t>
            </a:r>
            <a:r>
              <a:rPr kumimoji="1" lang="en-US" altLang="ja-JP" dirty="0"/>
              <a:t>Ruptured</a:t>
            </a:r>
            <a:r>
              <a:rPr kumimoji="1" lang="ja-JP" altLang="en-US" dirty="0"/>
              <a:t>群では</a:t>
            </a:r>
            <a:r>
              <a:rPr kumimoji="1" lang="en-US" altLang="ja-JP" dirty="0"/>
              <a:t>Unruptured</a:t>
            </a:r>
            <a:r>
              <a:rPr kumimoji="1" lang="ja-JP" altLang="en-US" dirty="0"/>
              <a:t>群に比して、数値が低い傾向が見られ、仮説に沿った結果となりました。</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20</a:t>
            </a:fld>
            <a:endParaRPr kumimoji="1" lang="ja-JP" altLang="en-US"/>
          </a:p>
        </p:txBody>
      </p:sp>
    </p:spTree>
    <p:extLst>
      <p:ext uri="{BB962C8B-B14F-4D97-AF65-F5344CB8AC3E}">
        <p14:creationId xmlns:p14="http://schemas.microsoft.com/office/powerpoint/2010/main" val="1595143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また、この中の</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21</a:t>
            </a:fld>
            <a:endParaRPr kumimoji="1" lang="ja-JP" altLang="en-US"/>
          </a:p>
        </p:txBody>
      </p:sp>
    </p:spTree>
    <p:extLst>
      <p:ext uri="{BB962C8B-B14F-4D97-AF65-F5344CB8AC3E}">
        <p14:creationId xmlns:p14="http://schemas.microsoft.com/office/powerpoint/2010/main" val="3784429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自分の研究ですが、大きく</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つのことについて</a:t>
            </a:r>
            <a:r>
              <a:rPr kumimoji="1" lang="ja-JP" altLang="en-US" sz="1200" kern="1200" dirty="0">
                <a:solidFill>
                  <a:schemeClr val="tx1"/>
                </a:solidFill>
                <a:effectLst/>
                <a:latin typeface="+mn-lt"/>
                <a:ea typeface="+mn-ea"/>
                <a:cs typeface="+mn-cs"/>
              </a:rPr>
              <a:t>現在</a:t>
            </a:r>
            <a:r>
              <a:rPr kumimoji="1" lang="ja-JP" altLang="ja-JP" sz="1200" kern="1200" dirty="0">
                <a:solidFill>
                  <a:schemeClr val="tx1"/>
                </a:solidFill>
                <a:effectLst/>
                <a:latin typeface="+mn-lt"/>
                <a:ea typeface="+mn-ea"/>
                <a:cs typeface="+mn-cs"/>
              </a:rPr>
              <a:t>勉強しておりまして、</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つは脳神経外科領域における</a:t>
            </a:r>
            <a:r>
              <a:rPr kumimoji="1" lang="en-US" altLang="ja-JP" sz="1200" kern="1200" dirty="0">
                <a:solidFill>
                  <a:schemeClr val="tx1"/>
                </a:solidFill>
                <a:effectLst/>
                <a:latin typeface="+mn-lt"/>
                <a:ea typeface="+mn-ea"/>
                <a:cs typeface="+mn-cs"/>
              </a:rPr>
              <a:t>PC-MRI</a:t>
            </a:r>
            <a:r>
              <a:rPr kumimoji="1" lang="ja-JP" altLang="en-US" sz="1200" kern="1200" dirty="0">
                <a:solidFill>
                  <a:schemeClr val="tx1"/>
                </a:solidFill>
                <a:effectLst/>
                <a:latin typeface="+mn-lt"/>
                <a:ea typeface="+mn-ea"/>
                <a:cs typeface="+mn-cs"/>
              </a:rPr>
              <a:t>を用いた臨床研究ともう１つは脳神経外科領域における機械学習の臨床研究になりますが、</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2</a:t>
            </a:fld>
            <a:endParaRPr kumimoji="1" lang="ja-JP" altLang="en-US"/>
          </a:p>
        </p:txBody>
      </p:sp>
    </p:spTree>
    <p:extLst>
      <p:ext uri="{BB962C8B-B14F-4D97-AF65-F5344CB8AC3E}">
        <p14:creationId xmlns:p14="http://schemas.microsoft.com/office/powerpoint/2010/main" val="3215937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自分の研究ですが、大きく</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つのことについて</a:t>
            </a:r>
            <a:r>
              <a:rPr kumimoji="1" lang="ja-JP" altLang="en-US" sz="1200" kern="1200" dirty="0">
                <a:solidFill>
                  <a:schemeClr val="tx1"/>
                </a:solidFill>
                <a:effectLst/>
                <a:latin typeface="+mn-lt"/>
                <a:ea typeface="+mn-ea"/>
                <a:cs typeface="+mn-cs"/>
              </a:rPr>
              <a:t>現在</a:t>
            </a:r>
            <a:r>
              <a:rPr kumimoji="1" lang="ja-JP" altLang="ja-JP" sz="1200" kern="1200" dirty="0">
                <a:solidFill>
                  <a:schemeClr val="tx1"/>
                </a:solidFill>
                <a:effectLst/>
                <a:latin typeface="+mn-lt"/>
                <a:ea typeface="+mn-ea"/>
                <a:cs typeface="+mn-cs"/>
              </a:rPr>
              <a:t>勉強しておりまして、</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つは脳神経外科領域における</a:t>
            </a:r>
            <a:r>
              <a:rPr kumimoji="1" lang="en-US" altLang="ja-JP" sz="1200" kern="1200" dirty="0">
                <a:solidFill>
                  <a:schemeClr val="tx1"/>
                </a:solidFill>
                <a:effectLst/>
                <a:latin typeface="+mn-lt"/>
                <a:ea typeface="+mn-ea"/>
                <a:cs typeface="+mn-cs"/>
              </a:rPr>
              <a:t>PC-MRI</a:t>
            </a:r>
            <a:r>
              <a:rPr kumimoji="1" lang="ja-JP" altLang="en-US" sz="1200" kern="1200" dirty="0">
                <a:solidFill>
                  <a:schemeClr val="tx1"/>
                </a:solidFill>
                <a:effectLst/>
                <a:latin typeface="+mn-lt"/>
                <a:ea typeface="+mn-ea"/>
                <a:cs typeface="+mn-cs"/>
              </a:rPr>
              <a:t>を用いた臨床研究ともう１つは脳神経外科領域における機械学習の臨床研究になりますが、</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22</a:t>
            </a:fld>
            <a:endParaRPr kumimoji="1" lang="ja-JP" altLang="en-US"/>
          </a:p>
        </p:txBody>
      </p:sp>
    </p:spTree>
    <p:extLst>
      <p:ext uri="{BB962C8B-B14F-4D97-AF65-F5344CB8AC3E}">
        <p14:creationId xmlns:p14="http://schemas.microsoft.com/office/powerpoint/2010/main" val="610920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自分の研究ですが、大きく</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つのことについて</a:t>
            </a:r>
            <a:r>
              <a:rPr kumimoji="1" lang="ja-JP" altLang="en-US" sz="1200" kern="1200" dirty="0">
                <a:solidFill>
                  <a:schemeClr val="tx1"/>
                </a:solidFill>
                <a:effectLst/>
                <a:latin typeface="+mn-lt"/>
                <a:ea typeface="+mn-ea"/>
                <a:cs typeface="+mn-cs"/>
              </a:rPr>
              <a:t>現在</a:t>
            </a:r>
            <a:r>
              <a:rPr kumimoji="1" lang="ja-JP" altLang="ja-JP" sz="1200" kern="1200" dirty="0">
                <a:solidFill>
                  <a:schemeClr val="tx1"/>
                </a:solidFill>
                <a:effectLst/>
                <a:latin typeface="+mn-lt"/>
                <a:ea typeface="+mn-ea"/>
                <a:cs typeface="+mn-cs"/>
              </a:rPr>
              <a:t>勉強しておりまして、</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つは脳神経外科領域における</a:t>
            </a:r>
            <a:r>
              <a:rPr kumimoji="1" lang="en-US" altLang="ja-JP" sz="1200" kern="1200" dirty="0">
                <a:solidFill>
                  <a:schemeClr val="tx1"/>
                </a:solidFill>
                <a:effectLst/>
                <a:latin typeface="+mn-lt"/>
                <a:ea typeface="+mn-ea"/>
                <a:cs typeface="+mn-cs"/>
              </a:rPr>
              <a:t>PC-MRI</a:t>
            </a:r>
            <a:r>
              <a:rPr kumimoji="1" lang="ja-JP" altLang="en-US" sz="1200" kern="1200" dirty="0">
                <a:solidFill>
                  <a:schemeClr val="tx1"/>
                </a:solidFill>
                <a:effectLst/>
                <a:latin typeface="+mn-lt"/>
                <a:ea typeface="+mn-ea"/>
                <a:cs typeface="+mn-cs"/>
              </a:rPr>
              <a:t>を用いた臨床研究ともう１つは脳神経外科領域における機械学習の臨床研究になりますが、</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23</a:t>
            </a:fld>
            <a:endParaRPr kumimoji="1" lang="ja-JP" altLang="en-US"/>
          </a:p>
        </p:txBody>
      </p:sp>
    </p:spTree>
    <p:extLst>
      <p:ext uri="{BB962C8B-B14F-4D97-AF65-F5344CB8AC3E}">
        <p14:creationId xmlns:p14="http://schemas.microsoft.com/office/powerpoint/2010/main" val="361932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A97341F-4672-4FDF-95C7-9B8980336E73}" type="slidenum">
              <a:rPr kumimoji="1" lang="ja-JP" altLang="en-US" smtClean="0"/>
              <a:t>25</a:t>
            </a:fld>
            <a:endParaRPr kumimoji="1" lang="ja-JP" altLang="en-US"/>
          </a:p>
        </p:txBody>
      </p:sp>
    </p:spTree>
    <p:extLst>
      <p:ext uri="{BB962C8B-B14F-4D97-AF65-F5344CB8AC3E}">
        <p14:creationId xmlns:p14="http://schemas.microsoft.com/office/powerpoint/2010/main" val="3288546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一番まともかもしれないが、</a:t>
            </a:r>
            <a:r>
              <a:rPr kumimoji="1" lang="en-US" altLang="ja-JP" dirty="0"/>
              <a:t>Embolization</a:t>
            </a:r>
            <a:r>
              <a:rPr kumimoji="1" lang="ja-JP" altLang="en-US" dirty="0"/>
              <a:t>後が過半数を占めるのは大減点か。</a:t>
            </a:r>
          </a:p>
        </p:txBody>
      </p:sp>
      <p:sp>
        <p:nvSpPr>
          <p:cNvPr id="4" name="スライド番号プレースホルダー 3"/>
          <p:cNvSpPr>
            <a:spLocks noGrp="1"/>
          </p:cNvSpPr>
          <p:nvPr>
            <p:ph type="sldNum" sz="quarter" idx="5"/>
          </p:nvPr>
        </p:nvSpPr>
        <p:spPr/>
        <p:txBody>
          <a:bodyPr/>
          <a:lstStyle/>
          <a:p>
            <a:fld id="{3A97341F-4672-4FDF-95C7-9B8980336E73}" type="slidenum">
              <a:rPr kumimoji="1" lang="ja-JP" altLang="en-US" smtClean="0"/>
              <a:t>26</a:t>
            </a:fld>
            <a:endParaRPr kumimoji="1" lang="ja-JP" altLang="en-US"/>
          </a:p>
        </p:txBody>
      </p:sp>
    </p:spTree>
    <p:extLst>
      <p:ext uri="{BB962C8B-B14F-4D97-AF65-F5344CB8AC3E}">
        <p14:creationId xmlns:p14="http://schemas.microsoft.com/office/powerpoint/2010/main" val="3177376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一番まともかもしれないが、</a:t>
            </a:r>
            <a:r>
              <a:rPr kumimoji="1" lang="en-US" altLang="ja-JP" dirty="0"/>
              <a:t>Embolization</a:t>
            </a:r>
            <a:r>
              <a:rPr kumimoji="1" lang="ja-JP" altLang="en-US" dirty="0"/>
              <a:t>後が過半数を占めるのは大減点か。</a:t>
            </a:r>
          </a:p>
        </p:txBody>
      </p:sp>
      <p:sp>
        <p:nvSpPr>
          <p:cNvPr id="4" name="スライド番号プレースホルダー 3"/>
          <p:cNvSpPr>
            <a:spLocks noGrp="1"/>
          </p:cNvSpPr>
          <p:nvPr>
            <p:ph type="sldNum" sz="quarter" idx="5"/>
          </p:nvPr>
        </p:nvSpPr>
        <p:spPr/>
        <p:txBody>
          <a:bodyPr/>
          <a:lstStyle/>
          <a:p>
            <a:fld id="{3A97341F-4672-4FDF-95C7-9B8980336E73}" type="slidenum">
              <a:rPr kumimoji="1" lang="ja-JP" altLang="en-US" smtClean="0"/>
              <a:t>27</a:t>
            </a:fld>
            <a:endParaRPr kumimoji="1" lang="ja-JP" altLang="en-US"/>
          </a:p>
        </p:txBody>
      </p:sp>
    </p:spTree>
    <p:extLst>
      <p:ext uri="{BB962C8B-B14F-4D97-AF65-F5344CB8AC3E}">
        <p14:creationId xmlns:p14="http://schemas.microsoft.com/office/powerpoint/2010/main" val="3906042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T1,</a:t>
            </a:r>
            <a:r>
              <a:rPr kumimoji="1" lang="ja-JP" altLang="en-US" dirty="0"/>
              <a:t> </a:t>
            </a:r>
            <a:r>
              <a:rPr kumimoji="1" lang="en-US" altLang="ja-JP" dirty="0"/>
              <a:t>T2,</a:t>
            </a:r>
            <a:r>
              <a:rPr kumimoji="1" lang="ja-JP" altLang="en-US" dirty="0"/>
              <a:t> 造影</a:t>
            </a:r>
            <a:r>
              <a:rPr kumimoji="1" lang="en-US" altLang="ja-JP" dirty="0"/>
              <a:t>T1</a:t>
            </a:r>
            <a:r>
              <a:rPr kumimoji="1" lang="ja-JP" altLang="en-US" dirty="0"/>
              <a:t>のみ</a:t>
            </a:r>
          </a:p>
        </p:txBody>
      </p:sp>
      <p:sp>
        <p:nvSpPr>
          <p:cNvPr id="4" name="スライド番号プレースホルダー 3"/>
          <p:cNvSpPr>
            <a:spLocks noGrp="1"/>
          </p:cNvSpPr>
          <p:nvPr>
            <p:ph type="sldNum" sz="quarter" idx="5"/>
          </p:nvPr>
        </p:nvSpPr>
        <p:spPr/>
        <p:txBody>
          <a:bodyPr/>
          <a:lstStyle/>
          <a:p>
            <a:fld id="{3A97341F-4672-4FDF-95C7-9B8980336E73}" type="slidenum">
              <a:rPr kumimoji="1" lang="ja-JP" altLang="en-US" smtClean="0"/>
              <a:t>28</a:t>
            </a:fld>
            <a:endParaRPr kumimoji="1" lang="ja-JP" altLang="en-US"/>
          </a:p>
        </p:txBody>
      </p:sp>
    </p:spTree>
    <p:extLst>
      <p:ext uri="{BB962C8B-B14F-4D97-AF65-F5344CB8AC3E}">
        <p14:creationId xmlns:p14="http://schemas.microsoft.com/office/powerpoint/2010/main" val="54238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ただその前に、</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の原理について少し述べさせていただきます。</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には２</a:t>
            </a:r>
            <a:r>
              <a:rPr kumimoji="1" lang="en-US" altLang="ja-JP" sz="1200" kern="1200" dirty="0">
                <a:solidFill>
                  <a:schemeClr val="tx1"/>
                </a:solidFill>
                <a:effectLst/>
                <a:latin typeface="+mn-lt"/>
                <a:ea typeface="+mn-ea"/>
                <a:cs typeface="+mn-cs"/>
              </a:rPr>
              <a:t>D, </a:t>
            </a:r>
            <a:r>
              <a:rPr kumimoji="1" lang="ja-JP" altLang="ja-JP" sz="1200" kern="1200" dirty="0">
                <a:solidFill>
                  <a:schemeClr val="tx1"/>
                </a:solidFill>
                <a:effectLst/>
                <a:latin typeface="+mn-lt"/>
                <a:ea typeface="+mn-ea"/>
                <a:cs typeface="+mn-cs"/>
              </a:rPr>
              <a:t>３</a:t>
            </a:r>
            <a:r>
              <a:rPr kumimoji="1" lang="en-US" altLang="ja-JP" sz="1200" kern="1200" dirty="0">
                <a:solidFill>
                  <a:schemeClr val="tx1"/>
                </a:solidFill>
                <a:effectLst/>
                <a:latin typeface="+mn-lt"/>
                <a:ea typeface="+mn-ea"/>
                <a:cs typeface="+mn-cs"/>
              </a:rPr>
              <a:t>D, 4D</a:t>
            </a:r>
            <a:r>
              <a:rPr kumimoji="1" lang="ja-JP" altLang="ja-JP" sz="1200" kern="1200" dirty="0">
                <a:solidFill>
                  <a:schemeClr val="tx1"/>
                </a:solidFill>
                <a:effectLst/>
                <a:latin typeface="+mn-lt"/>
                <a:ea typeface="+mn-ea"/>
                <a:cs typeface="+mn-cs"/>
              </a:rPr>
              <a:t>の撮影方法があります。</a:t>
            </a:r>
            <a:r>
              <a:rPr kumimoji="1" lang="en-US" altLang="ja-JP" sz="1200" kern="1200" dirty="0">
                <a:solidFill>
                  <a:schemeClr val="tx1"/>
                </a:solidFill>
                <a:effectLst/>
                <a:latin typeface="+mn-lt"/>
                <a:ea typeface="+mn-ea"/>
                <a:cs typeface="+mn-cs"/>
              </a:rPr>
              <a:t>2D</a:t>
            </a:r>
            <a:r>
              <a:rPr kumimoji="1" lang="ja-JP" altLang="ja-JP" sz="1200" kern="1200" dirty="0">
                <a:solidFill>
                  <a:schemeClr val="tx1"/>
                </a:solidFill>
                <a:effectLst/>
                <a:latin typeface="+mn-lt"/>
                <a:ea typeface="+mn-ea"/>
                <a:cs typeface="+mn-cs"/>
              </a:rPr>
              <a:t>は、任意の平面を設定し、それに対して直行する速度情報と時間軸つきで取得いたしますが、その平面のみの情報しか得られません。３</a:t>
            </a:r>
            <a:r>
              <a:rPr kumimoji="1" lang="en-US" altLang="ja-JP" sz="1200" kern="1200" dirty="0">
                <a:solidFill>
                  <a:schemeClr val="tx1"/>
                </a:solidFill>
                <a:effectLst/>
                <a:latin typeface="+mn-lt"/>
                <a:ea typeface="+mn-ea"/>
                <a:cs typeface="+mn-cs"/>
              </a:rPr>
              <a:t>D</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Volume data</a:t>
            </a:r>
            <a:r>
              <a:rPr kumimoji="1" lang="ja-JP" altLang="ja-JP" sz="1200" kern="1200" dirty="0">
                <a:solidFill>
                  <a:schemeClr val="tx1"/>
                </a:solidFill>
                <a:effectLst/>
                <a:latin typeface="+mn-lt"/>
                <a:ea typeface="+mn-ea"/>
                <a:cs typeface="+mn-cs"/>
              </a:rPr>
              <a:t>が得られるので任意の平面で解析が可能ですが、撮影方法に欠点があり、例えば、まず</a:t>
            </a:r>
            <a:r>
              <a:rPr kumimoji="1" lang="en-US" altLang="ja-JP" sz="1200" kern="1200" dirty="0">
                <a:solidFill>
                  <a:schemeClr val="tx1"/>
                </a:solidFill>
                <a:effectLst/>
                <a:latin typeface="+mn-lt"/>
                <a:ea typeface="+mn-ea"/>
                <a:cs typeface="+mn-cs"/>
              </a:rPr>
              <a:t>X</a:t>
            </a:r>
            <a:r>
              <a:rPr kumimoji="1" lang="ja-JP" altLang="ja-JP" sz="1200" kern="1200" dirty="0">
                <a:solidFill>
                  <a:schemeClr val="tx1"/>
                </a:solidFill>
                <a:effectLst/>
                <a:latin typeface="+mn-lt"/>
                <a:ea typeface="+mn-ea"/>
                <a:cs typeface="+mn-cs"/>
              </a:rPr>
              <a:t>軸方向のベクトルを</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分間撮影して、次に</a:t>
            </a:r>
            <a:r>
              <a:rPr kumimoji="1" lang="en-US" altLang="ja-JP" sz="1200" kern="1200" dirty="0">
                <a:solidFill>
                  <a:schemeClr val="tx1"/>
                </a:solidFill>
                <a:effectLst/>
                <a:latin typeface="+mn-lt"/>
                <a:ea typeface="+mn-ea"/>
                <a:cs typeface="+mn-cs"/>
              </a:rPr>
              <a:t>Y</a:t>
            </a:r>
            <a:r>
              <a:rPr kumimoji="1" lang="ja-JP" altLang="ja-JP" sz="1200" kern="1200" dirty="0">
                <a:solidFill>
                  <a:schemeClr val="tx1"/>
                </a:solidFill>
                <a:effectLst/>
                <a:latin typeface="+mn-lt"/>
                <a:ea typeface="+mn-ea"/>
                <a:cs typeface="+mn-cs"/>
              </a:rPr>
              <a:t>軸について</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分間撮影、最後に</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分間</a:t>
            </a:r>
            <a:r>
              <a:rPr kumimoji="1" lang="en-US" altLang="ja-JP" sz="1200" kern="1200" dirty="0">
                <a:solidFill>
                  <a:schemeClr val="tx1"/>
                </a:solidFill>
                <a:effectLst/>
                <a:latin typeface="+mn-lt"/>
                <a:ea typeface="+mn-ea"/>
                <a:cs typeface="+mn-cs"/>
              </a:rPr>
              <a:t>Z</a:t>
            </a:r>
            <a:r>
              <a:rPr kumimoji="1" lang="ja-JP" altLang="ja-JP" sz="1200" kern="1200" dirty="0">
                <a:solidFill>
                  <a:schemeClr val="tx1"/>
                </a:solidFill>
                <a:effectLst/>
                <a:latin typeface="+mn-lt"/>
                <a:ea typeface="+mn-ea"/>
                <a:cs typeface="+mn-cs"/>
              </a:rPr>
              <a:t>軸撮影して、その速度情報を合成して</a:t>
            </a:r>
            <a:r>
              <a:rPr kumimoji="1" lang="ja-JP" altLang="en-US" sz="1200" kern="1200" dirty="0">
                <a:solidFill>
                  <a:schemeClr val="tx1"/>
                </a:solidFill>
                <a:effectLst/>
                <a:latin typeface="+mn-lt"/>
                <a:ea typeface="+mn-ea"/>
                <a:cs typeface="+mn-cs"/>
              </a:rPr>
              <a:t>しまいます。</a:t>
            </a:r>
            <a:r>
              <a:rPr kumimoji="1" lang="ja-JP" altLang="ja-JP" sz="1200" kern="1200" dirty="0">
                <a:solidFill>
                  <a:schemeClr val="tx1"/>
                </a:solidFill>
                <a:effectLst/>
                <a:latin typeface="+mn-lt"/>
                <a:ea typeface="+mn-ea"/>
                <a:cs typeface="+mn-cs"/>
              </a:rPr>
              <a:t>本当は時間軸が違うのに混ぜてしまう点で</a:t>
            </a:r>
            <a:r>
              <a:rPr kumimoji="1" lang="ja-JP" altLang="en-US" sz="1200" kern="1200" dirty="0">
                <a:solidFill>
                  <a:schemeClr val="tx1"/>
                </a:solidFill>
                <a:effectLst/>
                <a:latin typeface="+mn-lt"/>
                <a:ea typeface="+mn-ea"/>
                <a:cs typeface="+mn-cs"/>
              </a:rPr>
              <a:t>不正確な撮影方法であります</a:t>
            </a:r>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一方、</a:t>
            </a:r>
            <a:r>
              <a:rPr kumimoji="1" lang="en-US" altLang="ja-JP" sz="1200" kern="1200" dirty="0">
                <a:solidFill>
                  <a:schemeClr val="tx1"/>
                </a:solidFill>
                <a:effectLst/>
                <a:latin typeface="+mn-lt"/>
                <a:ea typeface="+mn-ea"/>
                <a:cs typeface="+mn-cs"/>
              </a:rPr>
              <a:t>4D</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時間軸付きの</a:t>
            </a:r>
            <a:r>
              <a:rPr kumimoji="1" lang="en-US" altLang="ja-JP" sz="1200" kern="1200" dirty="0">
                <a:solidFill>
                  <a:schemeClr val="tx1"/>
                </a:solidFill>
                <a:effectLst/>
                <a:latin typeface="+mn-lt"/>
                <a:ea typeface="+mn-ea"/>
                <a:cs typeface="+mn-cs"/>
              </a:rPr>
              <a:t>Volume data</a:t>
            </a:r>
            <a:r>
              <a:rPr kumimoji="1" lang="ja-JP" altLang="en-US" sz="1200" kern="1200" dirty="0">
                <a:solidFill>
                  <a:schemeClr val="tx1"/>
                </a:solidFill>
                <a:effectLst/>
                <a:latin typeface="+mn-lt"/>
                <a:ea typeface="+mn-ea"/>
                <a:cs typeface="+mn-cs"/>
              </a:rPr>
              <a:t>を取得します。具体的には患者さんに心電図を貼りまして、心電図同期化で、</a:t>
            </a:r>
            <a:r>
              <a:rPr kumimoji="1" lang="en-US" altLang="ja-JP" sz="1200" kern="1200" dirty="0">
                <a:solidFill>
                  <a:schemeClr val="tx1"/>
                </a:solidFill>
                <a:effectLst/>
                <a:latin typeface="+mn-lt"/>
                <a:ea typeface="+mn-ea"/>
                <a:cs typeface="+mn-cs"/>
              </a:rPr>
              <a:t>X</a:t>
            </a:r>
            <a:r>
              <a:rPr kumimoji="1" lang="ja-JP" altLang="ja-JP" sz="1200" kern="1200" dirty="0">
                <a:solidFill>
                  <a:schemeClr val="tx1"/>
                </a:solidFill>
                <a:effectLst/>
                <a:latin typeface="+mn-lt"/>
                <a:ea typeface="+mn-ea"/>
                <a:cs typeface="+mn-cs"/>
              </a:rPr>
              <a:t>軸、</a:t>
            </a:r>
            <a:r>
              <a:rPr kumimoji="1" lang="en-US" altLang="ja-JP" sz="1200" kern="1200" dirty="0">
                <a:solidFill>
                  <a:schemeClr val="tx1"/>
                </a:solidFill>
                <a:effectLst/>
                <a:latin typeface="+mn-lt"/>
                <a:ea typeface="+mn-ea"/>
                <a:cs typeface="+mn-cs"/>
              </a:rPr>
              <a:t>Y</a:t>
            </a:r>
            <a:r>
              <a:rPr kumimoji="1" lang="ja-JP" altLang="ja-JP" sz="1200" kern="1200" dirty="0">
                <a:solidFill>
                  <a:schemeClr val="tx1"/>
                </a:solidFill>
                <a:effectLst/>
                <a:latin typeface="+mn-lt"/>
                <a:ea typeface="+mn-ea"/>
                <a:cs typeface="+mn-cs"/>
              </a:rPr>
              <a:t>軸、</a:t>
            </a:r>
            <a:r>
              <a:rPr kumimoji="1" lang="en-US" altLang="ja-JP" sz="1200" kern="1200" dirty="0">
                <a:solidFill>
                  <a:schemeClr val="tx1"/>
                </a:solidFill>
                <a:effectLst/>
                <a:latin typeface="+mn-lt"/>
                <a:ea typeface="+mn-ea"/>
                <a:cs typeface="+mn-cs"/>
              </a:rPr>
              <a:t>Z</a:t>
            </a:r>
            <a:r>
              <a:rPr kumimoji="1" lang="ja-JP" altLang="ja-JP" sz="1200" kern="1200" dirty="0">
                <a:solidFill>
                  <a:schemeClr val="tx1"/>
                </a:solidFill>
                <a:effectLst/>
                <a:latin typeface="+mn-lt"/>
                <a:ea typeface="+mn-ea"/>
                <a:cs typeface="+mn-cs"/>
              </a:rPr>
              <a:t>軸のベクトルをほぼ</a:t>
            </a:r>
            <a:r>
              <a:rPr kumimoji="1" lang="ja-JP" altLang="en-US" sz="1200" kern="1200" dirty="0">
                <a:solidFill>
                  <a:schemeClr val="tx1"/>
                </a:solidFill>
                <a:effectLst/>
                <a:latin typeface="+mn-lt"/>
                <a:ea typeface="+mn-ea"/>
                <a:cs typeface="+mn-cs"/>
              </a:rPr>
              <a:t>同一時相で</a:t>
            </a:r>
            <a:r>
              <a:rPr kumimoji="1" lang="ja-JP" altLang="ja-JP" sz="1200" kern="1200" dirty="0">
                <a:solidFill>
                  <a:schemeClr val="tx1"/>
                </a:solidFill>
                <a:effectLst/>
                <a:latin typeface="+mn-lt"/>
                <a:ea typeface="+mn-ea"/>
                <a:cs typeface="+mn-cs"/>
              </a:rPr>
              <a:t>撮影しますので、最も正確な撮影方法になりますが、</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心拍を</a:t>
            </a:r>
            <a:r>
              <a:rPr kumimoji="1" lang="en-US" altLang="ja-JP" sz="1200" kern="1200" dirty="0">
                <a:solidFill>
                  <a:schemeClr val="tx1"/>
                </a:solidFill>
                <a:effectLst/>
                <a:latin typeface="+mn-lt"/>
                <a:ea typeface="+mn-ea"/>
                <a:cs typeface="+mn-cs"/>
              </a:rPr>
              <a:t>15</a:t>
            </a:r>
            <a:r>
              <a:rPr kumimoji="1" lang="ja-JP" altLang="en-US" sz="1200" kern="1200" dirty="0">
                <a:solidFill>
                  <a:schemeClr val="tx1"/>
                </a:solidFill>
                <a:effectLst/>
                <a:latin typeface="+mn-lt"/>
                <a:ea typeface="+mn-ea"/>
                <a:cs typeface="+mn-cs"/>
              </a:rPr>
              <a:t>分割くらいして撮影するので、イメージとしては</a:t>
            </a:r>
            <a:r>
              <a:rPr kumimoji="1" lang="en-US" altLang="ja-JP" sz="1200" kern="1200" dirty="0">
                <a:solidFill>
                  <a:schemeClr val="tx1"/>
                </a:solidFill>
                <a:effectLst/>
                <a:latin typeface="+mn-lt"/>
                <a:ea typeface="+mn-ea"/>
                <a:cs typeface="+mn-cs"/>
              </a:rPr>
              <a:t>3D PC MRI</a:t>
            </a:r>
            <a:r>
              <a:rPr kumimoji="1" lang="ja-JP" altLang="en-US"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15</a:t>
            </a:r>
            <a:r>
              <a:rPr kumimoji="1" lang="ja-JP" altLang="en-US" sz="1200" kern="1200" dirty="0">
                <a:solidFill>
                  <a:schemeClr val="tx1"/>
                </a:solidFill>
                <a:effectLst/>
                <a:latin typeface="+mn-lt"/>
                <a:ea typeface="+mn-ea"/>
                <a:cs typeface="+mn-cs"/>
              </a:rPr>
              <a:t>回撮影するようなもので、</a:t>
            </a:r>
            <a:r>
              <a:rPr kumimoji="1" lang="ja-JP" altLang="ja-JP" sz="1200" kern="1200" dirty="0">
                <a:solidFill>
                  <a:schemeClr val="tx1"/>
                </a:solidFill>
                <a:effectLst/>
                <a:latin typeface="+mn-lt"/>
                <a:ea typeface="+mn-ea"/>
                <a:cs typeface="+mn-cs"/>
              </a:rPr>
              <a:t>昔は時間がかかりました。しかし、近年高速化技術が発展し、</a:t>
            </a:r>
            <a:r>
              <a:rPr kumimoji="1" lang="ja-JP" altLang="en-US" sz="1200" kern="1200" dirty="0">
                <a:solidFill>
                  <a:schemeClr val="tx1"/>
                </a:solidFill>
                <a:effectLst/>
                <a:latin typeface="+mn-lt"/>
                <a:ea typeface="+mn-ea"/>
                <a:cs typeface="+mn-cs"/>
              </a:rPr>
              <a:t>内頚動脈</a:t>
            </a:r>
            <a:r>
              <a:rPr kumimoji="1" lang="en-US" altLang="ja-JP" sz="1200" kern="1200" dirty="0">
                <a:solidFill>
                  <a:schemeClr val="tx1"/>
                </a:solidFill>
                <a:effectLst/>
                <a:latin typeface="+mn-lt"/>
                <a:ea typeface="+mn-ea"/>
                <a:cs typeface="+mn-cs"/>
              </a:rPr>
              <a:t>C2</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A2</a:t>
            </a:r>
            <a:r>
              <a:rPr kumimoji="1" lang="ja-JP" altLang="ja-JP" sz="1200" kern="1200" dirty="0">
                <a:solidFill>
                  <a:schemeClr val="tx1"/>
                </a:solidFill>
                <a:effectLst/>
                <a:latin typeface="+mn-lt"/>
                <a:ea typeface="+mn-ea"/>
                <a:cs typeface="+mn-cs"/>
              </a:rPr>
              <a:t>くらいまででしたら</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時間かかっていたのが、</a:t>
            </a:r>
            <a:r>
              <a:rPr kumimoji="1" lang="en-US" altLang="ja-JP" sz="1200" kern="1200" dirty="0">
                <a:solidFill>
                  <a:schemeClr val="tx1"/>
                </a:solidFill>
                <a:effectLst/>
                <a:latin typeface="+mn-lt"/>
                <a:ea typeface="+mn-ea"/>
                <a:cs typeface="+mn-cs"/>
              </a:rPr>
              <a:t>20</a:t>
            </a:r>
            <a:r>
              <a:rPr kumimoji="1" lang="ja-JP" altLang="ja-JP" sz="1200" kern="1200" dirty="0">
                <a:solidFill>
                  <a:schemeClr val="tx1"/>
                </a:solidFill>
                <a:effectLst/>
                <a:latin typeface="+mn-lt"/>
                <a:ea typeface="+mn-ea"/>
                <a:cs typeface="+mn-cs"/>
              </a:rPr>
              <a:t>分くらいでとれるようになっており</a:t>
            </a:r>
            <a:r>
              <a:rPr kumimoji="1" lang="ja-JP" altLang="en-US" sz="1200" kern="1200" dirty="0">
                <a:solidFill>
                  <a:schemeClr val="tx1"/>
                </a:solidFill>
                <a:effectLst/>
                <a:latin typeface="+mn-lt"/>
                <a:ea typeface="+mn-ea"/>
                <a:cs typeface="+mn-cs"/>
              </a:rPr>
              <a:t>、近年は</a:t>
            </a:r>
            <a:r>
              <a:rPr kumimoji="1" lang="en-US" altLang="ja-JP" sz="1200" kern="1200" dirty="0">
                <a:solidFill>
                  <a:schemeClr val="tx1"/>
                </a:solidFill>
                <a:effectLst/>
                <a:latin typeface="+mn-lt"/>
                <a:ea typeface="+mn-ea"/>
                <a:cs typeface="+mn-cs"/>
              </a:rPr>
              <a:t>4D</a:t>
            </a:r>
            <a:r>
              <a:rPr kumimoji="1" lang="ja-JP" altLang="en-US" sz="1200" kern="1200" dirty="0">
                <a:solidFill>
                  <a:schemeClr val="tx1"/>
                </a:solidFill>
                <a:effectLst/>
                <a:latin typeface="+mn-lt"/>
                <a:ea typeface="+mn-ea"/>
                <a:cs typeface="+mn-cs"/>
              </a:rPr>
              <a:t>が主流となっております。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で実際に得られるデータを図で示しますと、上段が</a:t>
            </a:r>
            <a:r>
              <a:rPr kumimoji="1" lang="en-US" altLang="ja-JP" sz="1200" kern="1200" dirty="0">
                <a:solidFill>
                  <a:schemeClr val="tx1"/>
                </a:solidFill>
                <a:effectLst/>
                <a:latin typeface="+mn-lt"/>
                <a:ea typeface="+mn-ea"/>
                <a:cs typeface="+mn-cs"/>
              </a:rPr>
              <a:t>Magnitude</a:t>
            </a:r>
            <a:r>
              <a:rPr kumimoji="1" lang="ja-JP" altLang="ja-JP" sz="1200" kern="1200" dirty="0">
                <a:solidFill>
                  <a:schemeClr val="tx1"/>
                </a:solidFill>
                <a:effectLst/>
                <a:latin typeface="+mn-lt"/>
                <a:ea typeface="+mn-ea"/>
                <a:cs typeface="+mn-cs"/>
              </a:rPr>
              <a:t>画像で下段が位相画像になります。これは胸部の</a:t>
            </a:r>
            <a:r>
              <a:rPr kumimoji="1" lang="en-US" altLang="ja-JP" sz="1200" kern="1200" dirty="0">
                <a:solidFill>
                  <a:schemeClr val="tx1"/>
                </a:solidFill>
                <a:effectLst/>
                <a:latin typeface="+mn-lt"/>
                <a:ea typeface="+mn-ea"/>
                <a:cs typeface="+mn-cs"/>
              </a:rPr>
              <a:t>Z</a:t>
            </a:r>
            <a:r>
              <a:rPr kumimoji="1" lang="ja-JP" altLang="ja-JP" sz="1200" kern="1200" dirty="0">
                <a:solidFill>
                  <a:schemeClr val="tx1"/>
                </a:solidFill>
                <a:effectLst/>
                <a:latin typeface="+mn-lt"/>
                <a:ea typeface="+mn-ea"/>
                <a:cs typeface="+mn-cs"/>
              </a:rPr>
              <a:t>軸方向の位相画像になりますが、尾側が正</a:t>
            </a:r>
            <a:r>
              <a:rPr kumimoji="1" lang="ja-JP" altLang="en-US" sz="1200" kern="1200" dirty="0">
                <a:solidFill>
                  <a:schemeClr val="tx1"/>
                </a:solidFill>
                <a:effectLst/>
                <a:latin typeface="+mn-lt"/>
                <a:ea typeface="+mn-ea"/>
                <a:cs typeface="+mn-cs"/>
              </a:rPr>
              <a:t>の軸</a:t>
            </a:r>
            <a:r>
              <a:rPr kumimoji="1" lang="ja-JP" altLang="ja-JP" sz="1200" kern="1200" dirty="0">
                <a:solidFill>
                  <a:schemeClr val="tx1"/>
                </a:solidFill>
                <a:effectLst/>
                <a:latin typeface="+mn-lt"/>
                <a:ea typeface="+mn-ea"/>
                <a:cs typeface="+mn-cs"/>
              </a:rPr>
              <a:t>になっているため、</a:t>
            </a:r>
            <a:r>
              <a:rPr kumimoji="1" lang="en-US" altLang="ja-JP" sz="1200" kern="1200" dirty="0">
                <a:solidFill>
                  <a:schemeClr val="tx1"/>
                </a:solidFill>
                <a:effectLst/>
                <a:latin typeface="+mn-lt"/>
                <a:ea typeface="+mn-ea"/>
                <a:cs typeface="+mn-cs"/>
              </a:rPr>
              <a:t>Ascending aorta</a:t>
            </a:r>
            <a:r>
              <a:rPr kumimoji="1" lang="ja-JP" altLang="ja-JP" sz="1200" kern="1200" dirty="0">
                <a:solidFill>
                  <a:schemeClr val="tx1"/>
                </a:solidFill>
                <a:effectLst/>
                <a:latin typeface="+mn-lt"/>
                <a:ea typeface="+mn-ea"/>
                <a:cs typeface="+mn-cs"/>
              </a:rPr>
              <a:t>が黒で、</a:t>
            </a:r>
            <a:r>
              <a:rPr kumimoji="1" lang="en-US" altLang="ja-JP" sz="1200" kern="1200" dirty="0">
                <a:solidFill>
                  <a:schemeClr val="tx1"/>
                </a:solidFill>
                <a:effectLst/>
                <a:latin typeface="+mn-lt"/>
                <a:ea typeface="+mn-ea"/>
                <a:cs typeface="+mn-cs"/>
              </a:rPr>
              <a:t>Descending aorta</a:t>
            </a:r>
            <a:r>
              <a:rPr kumimoji="1" lang="ja-JP" altLang="ja-JP" sz="1200" kern="1200" dirty="0">
                <a:solidFill>
                  <a:schemeClr val="tx1"/>
                </a:solidFill>
                <a:effectLst/>
                <a:latin typeface="+mn-lt"/>
                <a:ea typeface="+mn-ea"/>
                <a:cs typeface="+mn-cs"/>
              </a:rPr>
              <a:t>が白になっております。一方、</a:t>
            </a:r>
            <a:r>
              <a:rPr kumimoji="1" lang="en-US" altLang="ja-JP" sz="1200" kern="1200" dirty="0">
                <a:solidFill>
                  <a:schemeClr val="tx1"/>
                </a:solidFill>
                <a:effectLst/>
                <a:latin typeface="+mn-lt"/>
                <a:ea typeface="+mn-ea"/>
                <a:cs typeface="+mn-cs"/>
              </a:rPr>
              <a:t>Magnitude</a:t>
            </a:r>
            <a:r>
              <a:rPr kumimoji="1" lang="ja-JP" altLang="ja-JP" sz="1200" kern="1200" dirty="0">
                <a:solidFill>
                  <a:schemeClr val="tx1"/>
                </a:solidFill>
                <a:effectLst/>
                <a:latin typeface="+mn-lt"/>
                <a:ea typeface="+mn-ea"/>
                <a:cs typeface="+mn-cs"/>
              </a:rPr>
              <a:t>画像は絶対値なので、向きの情報が消失していますが、</a:t>
            </a:r>
            <a:r>
              <a:rPr kumimoji="1" lang="ja-JP" altLang="en-US" sz="1200" kern="1200" dirty="0">
                <a:solidFill>
                  <a:schemeClr val="tx1"/>
                </a:solidFill>
                <a:effectLst/>
                <a:latin typeface="+mn-lt"/>
                <a:ea typeface="+mn-ea"/>
                <a:cs typeface="+mn-cs"/>
              </a:rPr>
              <a:t>これは血管の位置情報として使用します。</a:t>
            </a:r>
            <a:r>
              <a:rPr kumimoji="1" lang="ja-JP" altLang="ja-JP" sz="1200" kern="1200" dirty="0">
                <a:solidFill>
                  <a:schemeClr val="tx1"/>
                </a:solidFill>
                <a:effectLst/>
                <a:latin typeface="+mn-lt"/>
                <a:ea typeface="+mn-ea"/>
                <a:cs typeface="+mn-cs"/>
              </a:rPr>
              <a:t>本研究では血管の位置情報として解析の際に全て</a:t>
            </a:r>
            <a:r>
              <a:rPr kumimoji="1" lang="en-US" altLang="ja-JP" sz="1200" kern="1200" dirty="0">
                <a:solidFill>
                  <a:schemeClr val="tx1"/>
                </a:solidFill>
                <a:effectLst/>
                <a:latin typeface="+mn-lt"/>
                <a:ea typeface="+mn-ea"/>
                <a:cs typeface="+mn-cs"/>
              </a:rPr>
              <a:t>Magnitude data</a:t>
            </a:r>
            <a:r>
              <a:rPr kumimoji="1" lang="ja-JP" altLang="ja-JP" sz="1200" kern="1200" dirty="0">
                <a:solidFill>
                  <a:schemeClr val="tx1"/>
                </a:solidFill>
                <a:effectLst/>
                <a:latin typeface="+mn-lt"/>
                <a:ea typeface="+mn-ea"/>
                <a:cs typeface="+mn-cs"/>
              </a:rPr>
              <a:t>を使用しております。</a:t>
            </a: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ではこの</a:t>
            </a:r>
            <a:r>
              <a:rPr kumimoji="1" lang="en-US" altLang="ja-JP" sz="1200" kern="1200" dirty="0">
                <a:solidFill>
                  <a:schemeClr val="tx1"/>
                </a:solidFill>
                <a:effectLst/>
                <a:latin typeface="+mn-lt"/>
                <a:ea typeface="+mn-ea"/>
                <a:cs typeface="+mn-cs"/>
              </a:rPr>
              <a:t>Magnitude</a:t>
            </a:r>
            <a:r>
              <a:rPr kumimoji="1" lang="ja-JP" altLang="ja-JP" sz="1200" kern="1200" dirty="0">
                <a:solidFill>
                  <a:schemeClr val="tx1"/>
                </a:solidFill>
                <a:effectLst/>
                <a:latin typeface="+mn-lt"/>
                <a:ea typeface="+mn-ea"/>
                <a:cs typeface="+mn-cs"/>
              </a:rPr>
              <a:t>画像と位相画像</a:t>
            </a:r>
            <a:r>
              <a:rPr kumimoji="1" lang="ja-JP" altLang="en-US"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MRI</a:t>
            </a:r>
            <a:r>
              <a:rPr kumimoji="1" lang="ja-JP" altLang="en-US" sz="1200" kern="1200" dirty="0">
                <a:solidFill>
                  <a:schemeClr val="tx1"/>
                </a:solidFill>
                <a:effectLst/>
                <a:latin typeface="+mn-lt"/>
                <a:ea typeface="+mn-ea"/>
                <a:cs typeface="+mn-cs"/>
              </a:rPr>
              <a:t>信号</a:t>
            </a:r>
            <a:r>
              <a:rPr kumimoji="1" lang="ja-JP" altLang="ja-JP" sz="1200" kern="1200" dirty="0">
                <a:solidFill>
                  <a:schemeClr val="tx1"/>
                </a:solidFill>
                <a:effectLst/>
                <a:latin typeface="+mn-lt"/>
                <a:ea typeface="+mn-ea"/>
                <a:cs typeface="+mn-cs"/>
              </a:rPr>
              <a:t>をどうやって得ているのかと言いますと、こちらの図になります。</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では一対の正負の傾斜磁場をプロトンに印可して</a:t>
            </a:r>
            <a:r>
              <a:rPr kumimoji="1" lang="en-US" altLang="ja-JP" sz="1200" kern="1200" dirty="0">
                <a:solidFill>
                  <a:schemeClr val="tx1"/>
                </a:solidFill>
                <a:effectLst/>
                <a:latin typeface="+mn-lt"/>
                <a:ea typeface="+mn-ea"/>
                <a:cs typeface="+mn-cs"/>
              </a:rPr>
              <a:t>MRI</a:t>
            </a:r>
            <a:r>
              <a:rPr kumimoji="1" lang="ja-JP" altLang="ja-JP" sz="1200" kern="1200" dirty="0">
                <a:solidFill>
                  <a:schemeClr val="tx1"/>
                </a:solidFill>
                <a:effectLst/>
                <a:latin typeface="+mn-lt"/>
                <a:ea typeface="+mn-ea"/>
                <a:cs typeface="+mn-cs"/>
              </a:rPr>
              <a:t>信号を得る撮影方法です。例えば上段は静的な組織のプロトンをそれぞれ表しておりますが、最初の正の傾斜磁場をかけられた際、組織の場所によってかかる磁場が傾斜なので異なり、いろんな位相をプロトンは保有することになります。しかし、結局、次の陰性の傾斜磁場がかかったときに全部キャンセルされ、位相は基に戻りますので、</a:t>
            </a:r>
            <a:r>
              <a:rPr kumimoji="1" lang="en-US" altLang="ja-JP" sz="1200" kern="1200" dirty="0">
                <a:solidFill>
                  <a:schemeClr val="tx1"/>
                </a:solidFill>
                <a:effectLst/>
                <a:latin typeface="+mn-lt"/>
                <a:ea typeface="+mn-ea"/>
                <a:cs typeface="+mn-cs"/>
              </a:rPr>
              <a:t>MRI</a:t>
            </a:r>
            <a:r>
              <a:rPr kumimoji="1" lang="ja-JP" altLang="ja-JP" sz="1200" kern="1200" dirty="0">
                <a:solidFill>
                  <a:schemeClr val="tx1"/>
                </a:solidFill>
                <a:effectLst/>
                <a:latin typeface="+mn-lt"/>
                <a:ea typeface="+mn-ea"/>
                <a:cs typeface="+mn-cs"/>
              </a:rPr>
              <a:t>信号のコントラストは得られません。しかし、下段の血液内のプロトンは常に移動しているため、正の傾斜磁場がかかったときはこの程度の位相変化ですが、陰性の傾斜磁場がかかった時は更に大きな陰性磁場がかかるため、位相が元に戻りません。プロトンの動きが速ければ速いほど、位相のずれが大きくなる性質を利用してコントラストを付けて、画像化したのが、</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になります。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34</a:t>
            </a:fld>
            <a:endParaRPr kumimoji="1" lang="ja-JP" altLang="en-US"/>
          </a:p>
        </p:txBody>
      </p:sp>
    </p:spTree>
    <p:extLst>
      <p:ext uri="{BB962C8B-B14F-4D97-AF65-F5344CB8AC3E}">
        <p14:creationId xmlns:p14="http://schemas.microsoft.com/office/powerpoint/2010/main" val="4070383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を撮影する際に欠かせない要件で、ノイズの少ない画像を得るのに非常に重要となるのが、</a:t>
            </a:r>
            <a:r>
              <a:rPr kumimoji="1" lang="en-US" altLang="ja-JP" sz="1200" kern="1200" dirty="0">
                <a:solidFill>
                  <a:schemeClr val="tx1"/>
                </a:solidFill>
                <a:effectLst/>
                <a:latin typeface="+mn-lt"/>
                <a:ea typeface="+mn-ea"/>
                <a:cs typeface="+mn-cs"/>
              </a:rPr>
              <a:t>Velocity encoding</a:t>
            </a:r>
            <a:r>
              <a:rPr kumimoji="1" lang="ja-JP"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Venc</a:t>
            </a:r>
            <a:r>
              <a:rPr kumimoji="1" lang="ja-JP" altLang="ja-JP" sz="1200" kern="1200" dirty="0">
                <a:solidFill>
                  <a:schemeClr val="tx1"/>
                </a:solidFill>
                <a:effectLst/>
                <a:latin typeface="+mn-lt"/>
                <a:ea typeface="+mn-ea"/>
                <a:cs typeface="+mn-cs"/>
              </a:rPr>
              <a:t>の設定になります。</a:t>
            </a:r>
            <a:r>
              <a:rPr kumimoji="1" lang="en-US" altLang="ja-JP" sz="1200" kern="1200" dirty="0" err="1">
                <a:solidFill>
                  <a:schemeClr val="tx1"/>
                </a:solidFill>
                <a:effectLst/>
                <a:latin typeface="+mn-lt"/>
                <a:ea typeface="+mn-ea"/>
                <a:cs typeface="+mn-cs"/>
              </a:rPr>
              <a:t>Venc</a:t>
            </a:r>
            <a:r>
              <a:rPr kumimoji="1" lang="ja-JP" altLang="ja-JP" sz="1200" kern="1200" dirty="0">
                <a:solidFill>
                  <a:schemeClr val="tx1"/>
                </a:solidFill>
                <a:effectLst/>
                <a:latin typeface="+mn-lt"/>
                <a:ea typeface="+mn-ea"/>
                <a:cs typeface="+mn-cs"/>
              </a:rPr>
              <a:t>とは何かといいますと、</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はプロトンの位相変化を＋１８０度～－１７９度で表現しますが、</a:t>
            </a:r>
            <a:r>
              <a:rPr kumimoji="1" lang="en-US" altLang="ja-JP" sz="1200" kern="1200" dirty="0" err="1">
                <a:solidFill>
                  <a:schemeClr val="tx1"/>
                </a:solidFill>
                <a:effectLst/>
                <a:latin typeface="+mn-lt"/>
                <a:ea typeface="+mn-ea"/>
                <a:cs typeface="+mn-cs"/>
              </a:rPr>
              <a:t>Venc</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100</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a:t>
            </a:r>
            <a:r>
              <a:rPr kumimoji="1" lang="ja-JP" altLang="ja-JP" sz="1200" kern="1200" dirty="0">
                <a:solidFill>
                  <a:schemeClr val="tx1"/>
                </a:solidFill>
                <a:effectLst/>
                <a:latin typeface="+mn-lt"/>
                <a:ea typeface="+mn-ea"/>
                <a:cs typeface="+mn-cs"/>
              </a:rPr>
              <a:t>に仮に設定した場合、位相がもし</a:t>
            </a:r>
            <a:r>
              <a:rPr kumimoji="1" lang="en-US" altLang="ja-JP" sz="1200" kern="1200" dirty="0">
                <a:solidFill>
                  <a:schemeClr val="tx1"/>
                </a:solidFill>
                <a:effectLst/>
                <a:latin typeface="+mn-lt"/>
                <a:ea typeface="+mn-ea"/>
                <a:cs typeface="+mn-cs"/>
              </a:rPr>
              <a:t>+180</a:t>
            </a:r>
            <a:r>
              <a:rPr kumimoji="1" lang="ja-JP" altLang="ja-JP" sz="1200" kern="1200" dirty="0">
                <a:solidFill>
                  <a:schemeClr val="tx1"/>
                </a:solidFill>
                <a:effectLst/>
                <a:latin typeface="+mn-lt"/>
                <a:ea typeface="+mn-ea"/>
                <a:cs typeface="+mn-cs"/>
              </a:rPr>
              <a:t>度であった場合、流速は</a:t>
            </a:r>
            <a:r>
              <a:rPr kumimoji="1" lang="en-US" altLang="ja-JP" sz="1200" kern="1200" dirty="0">
                <a:solidFill>
                  <a:schemeClr val="tx1"/>
                </a:solidFill>
                <a:effectLst/>
                <a:latin typeface="+mn-lt"/>
                <a:ea typeface="+mn-ea"/>
                <a:cs typeface="+mn-cs"/>
              </a:rPr>
              <a:t>+100cm/s</a:t>
            </a:r>
            <a:r>
              <a:rPr kumimoji="1" lang="ja-JP" altLang="ja-JP" sz="1200" kern="1200" dirty="0">
                <a:solidFill>
                  <a:schemeClr val="tx1"/>
                </a:solidFill>
                <a:effectLst/>
                <a:latin typeface="+mn-lt"/>
                <a:ea typeface="+mn-ea"/>
                <a:cs typeface="+mn-cs"/>
              </a:rPr>
              <a:t>であるということになります。位相がもし</a:t>
            </a:r>
            <a:r>
              <a:rPr kumimoji="1" lang="en-US" altLang="ja-JP" sz="1200" kern="1200" dirty="0">
                <a:solidFill>
                  <a:schemeClr val="tx1"/>
                </a:solidFill>
                <a:effectLst/>
                <a:latin typeface="+mn-lt"/>
                <a:ea typeface="+mn-ea"/>
                <a:cs typeface="+mn-cs"/>
              </a:rPr>
              <a:t>-179</a:t>
            </a:r>
            <a:r>
              <a:rPr kumimoji="1" lang="ja-JP" altLang="ja-JP" sz="1200" kern="1200" dirty="0">
                <a:solidFill>
                  <a:schemeClr val="tx1"/>
                </a:solidFill>
                <a:effectLst/>
                <a:latin typeface="+mn-lt"/>
                <a:ea typeface="+mn-ea"/>
                <a:cs typeface="+mn-cs"/>
              </a:rPr>
              <a:t>度は</a:t>
            </a:r>
            <a:r>
              <a:rPr kumimoji="1" lang="en-US" altLang="ja-JP" sz="1200" kern="1200" dirty="0">
                <a:solidFill>
                  <a:schemeClr val="tx1"/>
                </a:solidFill>
                <a:effectLst/>
                <a:latin typeface="+mn-lt"/>
                <a:ea typeface="+mn-ea"/>
                <a:cs typeface="+mn-cs"/>
              </a:rPr>
              <a:t>-99cm/s</a:t>
            </a:r>
            <a:r>
              <a:rPr kumimoji="1" lang="ja-JP" altLang="ja-JP" sz="1200" kern="1200" dirty="0">
                <a:solidFill>
                  <a:schemeClr val="tx1"/>
                </a:solidFill>
                <a:effectLst/>
                <a:latin typeface="+mn-lt"/>
                <a:ea typeface="+mn-ea"/>
                <a:cs typeface="+mn-cs"/>
              </a:rPr>
              <a:t>ということになります。</a:t>
            </a:r>
            <a:r>
              <a:rPr kumimoji="1" lang="ja-JP" altLang="en-US" sz="1200" kern="1200" dirty="0">
                <a:solidFill>
                  <a:schemeClr val="tx1"/>
                </a:solidFill>
                <a:effectLst/>
                <a:latin typeface="+mn-lt"/>
                <a:ea typeface="+mn-ea"/>
                <a:cs typeface="+mn-cs"/>
              </a:rPr>
              <a:t>＋９０度なら＋５０ｃｍ</a:t>
            </a:r>
            <a:r>
              <a:rPr kumimoji="1" lang="en-US" altLang="ja-JP" sz="1200" kern="1200" dirty="0">
                <a:solidFill>
                  <a:schemeClr val="tx1"/>
                </a:solidFill>
                <a:effectLst/>
                <a:latin typeface="+mn-lt"/>
                <a:ea typeface="+mn-ea"/>
                <a:cs typeface="+mn-cs"/>
              </a:rPr>
              <a:t>/s</a:t>
            </a:r>
            <a:r>
              <a:rPr kumimoji="1" lang="ja-JP" altLang="en-US" sz="1200" kern="1200" dirty="0">
                <a:solidFill>
                  <a:schemeClr val="tx1"/>
                </a:solidFill>
                <a:effectLst/>
                <a:latin typeface="+mn-lt"/>
                <a:ea typeface="+mn-ea"/>
                <a:cs typeface="+mn-cs"/>
              </a:rPr>
              <a:t>になります。</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では、もし、対象血管の流速が</a:t>
            </a:r>
            <a:r>
              <a:rPr kumimoji="1" lang="en-US" altLang="ja-JP" sz="1200" kern="1200" dirty="0">
                <a:solidFill>
                  <a:schemeClr val="tx1"/>
                </a:solidFill>
                <a:effectLst/>
                <a:latin typeface="+mn-lt"/>
                <a:ea typeface="+mn-ea"/>
                <a:cs typeface="+mn-cs"/>
              </a:rPr>
              <a:t>150</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a:t>
            </a:r>
            <a:r>
              <a:rPr kumimoji="1" lang="ja-JP" altLang="ja-JP" sz="1200" kern="1200" dirty="0">
                <a:solidFill>
                  <a:schemeClr val="tx1"/>
                </a:solidFill>
                <a:effectLst/>
                <a:latin typeface="+mn-lt"/>
                <a:ea typeface="+mn-ea"/>
                <a:cs typeface="+mn-cs"/>
              </a:rPr>
              <a:t>であった場合は、どうな</a:t>
            </a:r>
            <a:r>
              <a:rPr kumimoji="1" lang="ja-JP" altLang="en-US" sz="1200" kern="1200" dirty="0">
                <a:solidFill>
                  <a:schemeClr val="tx1"/>
                </a:solidFill>
                <a:effectLst/>
                <a:latin typeface="+mn-lt"/>
                <a:ea typeface="+mn-ea"/>
                <a:cs typeface="+mn-cs"/>
              </a:rPr>
              <a:t>ってしまう</a:t>
            </a:r>
            <a:r>
              <a:rPr kumimoji="1" lang="ja-JP" altLang="ja-JP" sz="1200" kern="1200" dirty="0">
                <a:solidFill>
                  <a:schemeClr val="tx1"/>
                </a:solidFill>
                <a:effectLst/>
                <a:latin typeface="+mn-lt"/>
                <a:ea typeface="+mn-ea"/>
                <a:cs typeface="+mn-cs"/>
              </a:rPr>
              <a:t>のかと言いますと、</a:t>
            </a:r>
            <a:r>
              <a:rPr kumimoji="1" lang="en-US" altLang="ja-JP" sz="1200" kern="1200" dirty="0">
                <a:solidFill>
                  <a:schemeClr val="tx1"/>
                </a:solidFill>
                <a:effectLst/>
                <a:latin typeface="+mn-lt"/>
                <a:ea typeface="+mn-ea"/>
                <a:cs typeface="+mn-cs"/>
              </a:rPr>
              <a:t>MRI</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270</a:t>
            </a:r>
            <a:r>
              <a:rPr kumimoji="1" lang="ja-JP" altLang="en-US" sz="1200" kern="1200" dirty="0">
                <a:solidFill>
                  <a:schemeClr val="tx1"/>
                </a:solidFill>
                <a:effectLst/>
                <a:latin typeface="+mn-lt"/>
                <a:ea typeface="+mn-ea"/>
                <a:cs typeface="+mn-cs"/>
              </a:rPr>
              <a:t>度を表現できず、</a:t>
            </a:r>
            <a:r>
              <a:rPr kumimoji="1" lang="en-US" altLang="ja-JP" sz="1200" kern="1200" dirty="0">
                <a:solidFill>
                  <a:schemeClr val="tx1"/>
                </a:solidFill>
                <a:effectLst/>
                <a:latin typeface="+mn-lt"/>
                <a:ea typeface="+mn-ea"/>
                <a:cs typeface="+mn-cs"/>
              </a:rPr>
              <a:t>-90</a:t>
            </a:r>
            <a:r>
              <a:rPr kumimoji="1" lang="ja-JP" altLang="ja-JP" sz="1200" kern="1200" dirty="0">
                <a:solidFill>
                  <a:schemeClr val="tx1"/>
                </a:solidFill>
                <a:effectLst/>
                <a:latin typeface="+mn-lt"/>
                <a:ea typeface="+mn-ea"/>
                <a:cs typeface="+mn-cs"/>
              </a:rPr>
              <a:t>度と考えますので、</a:t>
            </a:r>
            <a:r>
              <a:rPr kumimoji="1" lang="en-US" altLang="ja-JP" sz="1200" kern="1200" dirty="0">
                <a:solidFill>
                  <a:schemeClr val="tx1"/>
                </a:solidFill>
                <a:effectLst/>
                <a:latin typeface="+mn-lt"/>
                <a:ea typeface="+mn-ea"/>
                <a:cs typeface="+mn-cs"/>
              </a:rPr>
              <a:t>-50</a:t>
            </a:r>
            <a:r>
              <a:rPr kumimoji="1" lang="ja-JP" altLang="ja-JP"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a:t>
            </a:r>
            <a:r>
              <a:rPr kumimoji="1" lang="ja-JP" altLang="ja-JP" sz="1200" kern="1200" dirty="0">
                <a:solidFill>
                  <a:schemeClr val="tx1"/>
                </a:solidFill>
                <a:effectLst/>
                <a:latin typeface="+mn-lt"/>
                <a:ea typeface="+mn-ea"/>
                <a:cs typeface="+mn-cs"/>
              </a:rPr>
              <a:t>とデータが不正になってしまいます。これを</a:t>
            </a:r>
            <a:r>
              <a:rPr kumimoji="1" lang="en-US" altLang="ja-JP" sz="1200" kern="1200" dirty="0">
                <a:solidFill>
                  <a:schemeClr val="tx1"/>
                </a:solidFill>
                <a:effectLst/>
                <a:latin typeface="+mn-lt"/>
                <a:ea typeface="+mn-ea"/>
                <a:cs typeface="+mn-cs"/>
              </a:rPr>
              <a:t>aliasing</a:t>
            </a:r>
            <a:r>
              <a:rPr kumimoji="1" lang="ja-JP" altLang="ja-JP" sz="1200" kern="1200" dirty="0">
                <a:solidFill>
                  <a:schemeClr val="tx1"/>
                </a:solidFill>
                <a:effectLst/>
                <a:latin typeface="+mn-lt"/>
                <a:ea typeface="+mn-ea"/>
                <a:cs typeface="+mn-cs"/>
              </a:rPr>
              <a:t>と呼び、</a:t>
            </a:r>
            <a:r>
              <a:rPr kumimoji="1" lang="ja-JP" altLang="en-US" sz="1200" kern="1200" dirty="0">
                <a:solidFill>
                  <a:schemeClr val="tx1"/>
                </a:solidFill>
                <a:effectLst/>
                <a:latin typeface="+mn-lt"/>
                <a:ea typeface="+mn-ea"/>
                <a:cs typeface="+mn-cs"/>
              </a:rPr>
              <a:t>この図になります。本来全て真黒く表示されなければならないのに、血管の一部が白くなっていて、</a:t>
            </a:r>
            <a:r>
              <a:rPr kumimoji="1" lang="en-US" altLang="ja-JP" sz="1200" kern="1200" dirty="0">
                <a:solidFill>
                  <a:schemeClr val="tx1"/>
                </a:solidFill>
                <a:effectLst/>
                <a:latin typeface="+mn-lt"/>
                <a:ea typeface="+mn-ea"/>
                <a:cs typeface="+mn-cs"/>
              </a:rPr>
              <a:t>Aliasing</a:t>
            </a:r>
            <a:r>
              <a:rPr kumimoji="1" lang="ja-JP" altLang="en-US" sz="1200" kern="1200" dirty="0">
                <a:solidFill>
                  <a:schemeClr val="tx1"/>
                </a:solidFill>
                <a:effectLst/>
                <a:latin typeface="+mn-lt"/>
                <a:ea typeface="+mn-ea"/>
                <a:cs typeface="+mn-cs"/>
              </a:rPr>
              <a:t>、折り返しとも呼びますが、生じております。これは</a:t>
            </a:r>
            <a:r>
              <a:rPr kumimoji="1" lang="ja-JP" altLang="ja-JP" sz="1200" kern="1200" dirty="0">
                <a:solidFill>
                  <a:schemeClr val="tx1"/>
                </a:solidFill>
                <a:effectLst/>
                <a:latin typeface="+mn-lt"/>
                <a:ea typeface="+mn-ea"/>
                <a:cs typeface="+mn-cs"/>
              </a:rPr>
              <a:t>解析の際に大きな問題となります。では、</a:t>
            </a:r>
            <a:r>
              <a:rPr kumimoji="1" lang="en-US" altLang="ja-JP" sz="1200" kern="1200" dirty="0">
                <a:solidFill>
                  <a:schemeClr val="tx1"/>
                </a:solidFill>
                <a:effectLst/>
                <a:latin typeface="+mn-lt"/>
                <a:ea typeface="+mn-ea"/>
                <a:cs typeface="+mn-cs"/>
              </a:rPr>
              <a:t>Aliasing</a:t>
            </a:r>
            <a:r>
              <a:rPr kumimoji="1" lang="ja-JP" altLang="ja-JP" sz="1200" kern="1200" dirty="0">
                <a:solidFill>
                  <a:schemeClr val="tx1"/>
                </a:solidFill>
                <a:effectLst/>
                <a:latin typeface="+mn-lt"/>
                <a:ea typeface="+mn-ea"/>
                <a:cs typeface="+mn-cs"/>
              </a:rPr>
              <a:t>を起こさないように</a:t>
            </a:r>
            <a:r>
              <a:rPr kumimoji="1" lang="en-US" altLang="ja-JP" sz="1200" kern="1200" dirty="0" err="1">
                <a:solidFill>
                  <a:schemeClr val="tx1"/>
                </a:solidFill>
                <a:effectLst/>
                <a:latin typeface="+mn-lt"/>
                <a:ea typeface="+mn-ea"/>
                <a:cs typeface="+mn-cs"/>
              </a:rPr>
              <a:t>Venc</a:t>
            </a:r>
            <a:r>
              <a:rPr kumimoji="1" lang="ja-JP" altLang="ja-JP" sz="1200" kern="1200" dirty="0">
                <a:solidFill>
                  <a:schemeClr val="tx1"/>
                </a:solidFill>
                <a:effectLst/>
                <a:latin typeface="+mn-lt"/>
                <a:ea typeface="+mn-ea"/>
                <a:cs typeface="+mn-cs"/>
              </a:rPr>
              <a:t>を高く設定すればいいのかと言いますと、それはノイズの増加を招きます。こちらの</a:t>
            </a:r>
            <a:r>
              <a:rPr kumimoji="1" lang="en-US" altLang="ja-JP" sz="1200" kern="1200" dirty="0">
                <a:solidFill>
                  <a:schemeClr val="tx1"/>
                </a:solidFill>
                <a:effectLst/>
                <a:latin typeface="+mn-lt"/>
                <a:ea typeface="+mn-ea"/>
                <a:cs typeface="+mn-cs"/>
              </a:rPr>
              <a:t>Figure</a:t>
            </a:r>
            <a:r>
              <a:rPr kumimoji="1" lang="ja-JP" altLang="ja-JP" sz="1200" kern="1200" dirty="0">
                <a:solidFill>
                  <a:schemeClr val="tx1"/>
                </a:solidFill>
                <a:effectLst/>
                <a:latin typeface="+mn-lt"/>
                <a:ea typeface="+mn-ea"/>
                <a:cs typeface="+mn-cs"/>
              </a:rPr>
              <a:t>に示した通り、これは</a:t>
            </a:r>
            <a:r>
              <a:rPr kumimoji="1" lang="ja-JP" altLang="en-US" sz="1200" kern="1200" dirty="0">
                <a:solidFill>
                  <a:schemeClr val="tx1"/>
                </a:solidFill>
                <a:effectLst/>
                <a:latin typeface="+mn-lt"/>
                <a:ea typeface="+mn-ea"/>
                <a:cs typeface="+mn-cs"/>
              </a:rPr>
              <a:t>流速が</a:t>
            </a:r>
            <a:r>
              <a:rPr kumimoji="1" lang="en-US" altLang="ja-JP" sz="1200" kern="1200" dirty="0">
                <a:solidFill>
                  <a:schemeClr val="tx1"/>
                </a:solidFill>
                <a:effectLst/>
                <a:latin typeface="+mn-lt"/>
                <a:ea typeface="+mn-ea"/>
                <a:cs typeface="+mn-cs"/>
              </a:rPr>
              <a:t>40cm/s</a:t>
            </a:r>
            <a:r>
              <a:rPr kumimoji="1" lang="ja-JP" altLang="en-US" sz="1200" kern="1200" dirty="0">
                <a:solidFill>
                  <a:schemeClr val="tx1"/>
                </a:solidFill>
                <a:effectLst/>
                <a:latin typeface="+mn-lt"/>
                <a:ea typeface="+mn-ea"/>
                <a:cs typeface="+mn-cs"/>
              </a:rPr>
              <a:t>弱の筒状に作られた</a:t>
            </a:r>
            <a:r>
              <a:rPr kumimoji="1" lang="ja-JP" altLang="ja-JP" sz="1200" kern="1200" dirty="0">
                <a:solidFill>
                  <a:schemeClr val="tx1"/>
                </a:solidFill>
                <a:effectLst/>
                <a:latin typeface="+mn-lt"/>
                <a:ea typeface="+mn-ea"/>
                <a:cs typeface="+mn-cs"/>
              </a:rPr>
              <a:t>ファントムの流速を</a:t>
            </a:r>
            <a:r>
              <a:rPr kumimoji="1" lang="en-US" altLang="ja-JP" sz="1200" kern="1200" dirty="0">
                <a:solidFill>
                  <a:schemeClr val="tx1"/>
                </a:solidFill>
                <a:effectLst/>
                <a:latin typeface="+mn-lt"/>
                <a:ea typeface="+mn-ea"/>
                <a:cs typeface="+mn-cs"/>
              </a:rPr>
              <a:t>PC-MRI</a:t>
            </a:r>
            <a:r>
              <a:rPr kumimoji="1" lang="ja-JP" altLang="ja-JP" sz="1200" kern="1200" dirty="0">
                <a:solidFill>
                  <a:schemeClr val="tx1"/>
                </a:solidFill>
                <a:effectLst/>
                <a:latin typeface="+mn-lt"/>
                <a:ea typeface="+mn-ea"/>
                <a:cs typeface="+mn-cs"/>
              </a:rPr>
              <a:t>で測定したものですが、</a:t>
            </a:r>
            <a:r>
              <a:rPr kumimoji="1" lang="en-US" altLang="ja-JP" sz="1200" kern="1200" dirty="0" err="1">
                <a:solidFill>
                  <a:schemeClr val="tx1"/>
                </a:solidFill>
                <a:effectLst/>
                <a:latin typeface="+mn-lt"/>
                <a:ea typeface="+mn-ea"/>
                <a:cs typeface="+mn-cs"/>
              </a:rPr>
              <a:t>Venc</a:t>
            </a:r>
            <a:r>
              <a:rPr kumimoji="1" lang="ja-JP" altLang="en-US" sz="1200" kern="1200" dirty="0">
                <a:solidFill>
                  <a:schemeClr val="tx1"/>
                </a:solidFill>
                <a:effectLst/>
                <a:latin typeface="+mn-lt"/>
                <a:ea typeface="+mn-ea"/>
                <a:cs typeface="+mn-cs"/>
              </a:rPr>
              <a:t>が適切だとノイズの少ない定量が出来ていますが、</a:t>
            </a:r>
            <a:r>
              <a:rPr kumimoji="1" lang="en-US" altLang="ja-JP" sz="1200" kern="1200" dirty="0" err="1">
                <a:solidFill>
                  <a:schemeClr val="tx1"/>
                </a:solidFill>
                <a:effectLst/>
                <a:latin typeface="+mn-lt"/>
                <a:ea typeface="+mn-ea"/>
                <a:cs typeface="+mn-cs"/>
              </a:rPr>
              <a:t>Venc</a:t>
            </a:r>
            <a:r>
              <a:rPr kumimoji="1" lang="ja-JP" altLang="en-US" sz="1200" kern="1200" dirty="0">
                <a:solidFill>
                  <a:schemeClr val="tx1"/>
                </a:solidFill>
                <a:effectLst/>
                <a:latin typeface="+mn-lt"/>
                <a:ea typeface="+mn-ea"/>
                <a:cs typeface="+mn-cs"/>
              </a:rPr>
              <a:t>を挙げていくにつれてノイズが増えているのが分かります。上のグラフでは、横軸が</a:t>
            </a:r>
            <a:r>
              <a:rPr kumimoji="1" lang="en-US" altLang="ja-JP" sz="1200" kern="1200" dirty="0" err="1">
                <a:solidFill>
                  <a:schemeClr val="tx1"/>
                </a:solidFill>
                <a:effectLst/>
                <a:latin typeface="+mn-lt"/>
                <a:ea typeface="+mn-ea"/>
                <a:cs typeface="+mn-cs"/>
              </a:rPr>
              <a:t>Venc</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縦軸が流速で、</a:t>
            </a:r>
            <a:r>
              <a:rPr kumimoji="1" lang="ja-JP" altLang="ja-JP" sz="1200" kern="1200" dirty="0">
                <a:solidFill>
                  <a:schemeClr val="tx1"/>
                </a:solidFill>
                <a:effectLst/>
                <a:latin typeface="+mn-lt"/>
                <a:ea typeface="+mn-ea"/>
                <a:cs typeface="+mn-cs"/>
              </a:rPr>
              <a:t>赤線が</a:t>
            </a:r>
            <a:r>
              <a:rPr kumimoji="1" lang="en-US" altLang="ja-JP" sz="1200" kern="1200" dirty="0">
                <a:solidFill>
                  <a:schemeClr val="tx1"/>
                </a:solidFill>
                <a:effectLst/>
                <a:latin typeface="+mn-lt"/>
                <a:ea typeface="+mn-ea"/>
                <a:cs typeface="+mn-cs"/>
              </a:rPr>
              <a:t>true</a:t>
            </a:r>
            <a:r>
              <a:rPr kumimoji="1" lang="ja-JP" altLang="en-US" sz="1200" kern="1200" dirty="0">
                <a:solidFill>
                  <a:schemeClr val="tx1"/>
                </a:solidFill>
                <a:effectLst/>
                <a:latin typeface="+mn-lt"/>
                <a:ea typeface="+mn-ea"/>
                <a:cs typeface="+mn-cs"/>
              </a:rPr>
              <a:t>の流速</a:t>
            </a:r>
            <a:r>
              <a:rPr kumimoji="1" lang="ja-JP" altLang="ja-JP" sz="1200" kern="1200" dirty="0">
                <a:solidFill>
                  <a:schemeClr val="tx1"/>
                </a:solidFill>
                <a:effectLst/>
                <a:latin typeface="+mn-lt"/>
                <a:ea typeface="+mn-ea"/>
                <a:cs typeface="+mn-cs"/>
              </a:rPr>
              <a:t>になります</a:t>
            </a:r>
            <a:r>
              <a:rPr kumimoji="1" lang="ja-JP" altLang="en-US" sz="1200" kern="1200" dirty="0">
                <a:solidFill>
                  <a:schemeClr val="tx1"/>
                </a:solidFill>
                <a:effectLst/>
                <a:latin typeface="+mn-lt"/>
                <a:ea typeface="+mn-ea"/>
                <a:cs typeface="+mn-cs"/>
              </a:rPr>
              <a:t>が、</a:t>
            </a:r>
            <a:r>
              <a:rPr kumimoji="1" lang="en-US" altLang="ja-JP" sz="1200" kern="1200" dirty="0" err="1">
                <a:solidFill>
                  <a:schemeClr val="tx1"/>
                </a:solidFill>
                <a:effectLst/>
                <a:latin typeface="+mn-lt"/>
                <a:ea typeface="+mn-ea"/>
                <a:cs typeface="+mn-cs"/>
              </a:rPr>
              <a:t>Venc</a:t>
            </a:r>
            <a:r>
              <a:rPr kumimoji="1" lang="ja-JP" altLang="ja-JP" sz="1200" kern="1200" dirty="0">
                <a:solidFill>
                  <a:schemeClr val="tx1"/>
                </a:solidFill>
                <a:effectLst/>
                <a:latin typeface="+mn-lt"/>
                <a:ea typeface="+mn-ea"/>
                <a:cs typeface="+mn-cs"/>
              </a:rPr>
              <a:t>を高く設定しすぎると、</a:t>
            </a:r>
            <a:r>
              <a:rPr kumimoji="1" lang="en-US" altLang="ja-JP" sz="1200" kern="1200" dirty="0">
                <a:solidFill>
                  <a:schemeClr val="tx1"/>
                </a:solidFill>
                <a:effectLst/>
                <a:latin typeface="+mn-lt"/>
                <a:ea typeface="+mn-ea"/>
                <a:cs typeface="+mn-cs"/>
              </a:rPr>
              <a:t>True</a:t>
            </a:r>
            <a:r>
              <a:rPr kumimoji="1" lang="ja-JP" altLang="en-US" sz="1200" kern="1200" dirty="0">
                <a:solidFill>
                  <a:schemeClr val="tx1"/>
                </a:solidFill>
                <a:effectLst/>
                <a:latin typeface="+mn-lt"/>
                <a:ea typeface="+mn-ea"/>
                <a:cs typeface="+mn-cs"/>
              </a:rPr>
              <a:t>のデータから離れていく様子がみてとれます。</a:t>
            </a:r>
            <a:r>
              <a:rPr kumimoji="1" lang="en-US" altLang="ja-JP" sz="1200" kern="1200" dirty="0">
                <a:solidFill>
                  <a:schemeClr val="tx1"/>
                </a:solidFill>
                <a:effectLst/>
                <a:latin typeface="+mn-lt"/>
                <a:ea typeface="+mn-ea"/>
                <a:cs typeface="+mn-cs"/>
              </a:rPr>
              <a:t>Flow</a:t>
            </a:r>
            <a:r>
              <a:rPr kumimoji="1" lang="ja-JP" altLang="en-US" sz="1200" kern="1200" dirty="0">
                <a:solidFill>
                  <a:schemeClr val="tx1"/>
                </a:solidFill>
                <a:effectLst/>
                <a:latin typeface="+mn-lt"/>
                <a:ea typeface="+mn-ea"/>
                <a:cs typeface="+mn-cs"/>
              </a:rPr>
              <a:t>についても値のばらつきが激しくなります。なので、まとめますと、適切な</a:t>
            </a:r>
            <a:r>
              <a:rPr kumimoji="1" lang="en-US" altLang="ja-JP" sz="1200" kern="1200" dirty="0" err="1">
                <a:solidFill>
                  <a:schemeClr val="tx1"/>
                </a:solidFill>
                <a:effectLst/>
                <a:latin typeface="+mn-lt"/>
                <a:ea typeface="+mn-ea"/>
                <a:cs typeface="+mn-cs"/>
              </a:rPr>
              <a:t>Venc</a:t>
            </a:r>
            <a:r>
              <a:rPr kumimoji="1" lang="ja-JP" altLang="en-US" sz="1200" kern="1200" dirty="0">
                <a:solidFill>
                  <a:schemeClr val="tx1"/>
                </a:solidFill>
                <a:effectLst/>
                <a:latin typeface="+mn-lt"/>
                <a:ea typeface="+mn-ea"/>
                <a:cs typeface="+mn-cs"/>
              </a:rPr>
              <a:t>の設定が適切な定量に繋がり、低すぎる</a:t>
            </a:r>
            <a:r>
              <a:rPr kumimoji="1" lang="en-US" altLang="ja-JP" sz="1200" kern="1200" dirty="0" err="1">
                <a:solidFill>
                  <a:schemeClr val="tx1"/>
                </a:solidFill>
                <a:effectLst/>
                <a:latin typeface="+mn-lt"/>
                <a:ea typeface="+mn-ea"/>
                <a:cs typeface="+mn-cs"/>
              </a:rPr>
              <a:t>Venc</a:t>
            </a:r>
            <a:r>
              <a:rPr kumimoji="1" lang="ja-JP" altLang="en-US"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Aliasing,</a:t>
            </a:r>
            <a:r>
              <a:rPr kumimoji="1" lang="ja-JP" altLang="en-US" sz="1200" kern="1200" dirty="0">
                <a:solidFill>
                  <a:schemeClr val="tx1"/>
                </a:solidFill>
                <a:effectLst/>
                <a:latin typeface="+mn-lt"/>
                <a:ea typeface="+mn-ea"/>
                <a:cs typeface="+mn-cs"/>
              </a:rPr>
              <a:t>高すぎる</a:t>
            </a:r>
            <a:r>
              <a:rPr kumimoji="1" lang="en-US" altLang="ja-JP" sz="1200" kern="1200" dirty="0" err="1">
                <a:solidFill>
                  <a:schemeClr val="tx1"/>
                </a:solidFill>
                <a:effectLst/>
                <a:latin typeface="+mn-lt"/>
                <a:ea typeface="+mn-ea"/>
                <a:cs typeface="+mn-cs"/>
              </a:rPr>
              <a:t>Venc</a:t>
            </a:r>
            <a:r>
              <a:rPr kumimoji="1" lang="ja-JP" altLang="en-US"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VNR</a:t>
            </a:r>
            <a:r>
              <a:rPr kumimoji="1" lang="ja-JP" altLang="en-US" sz="1200" kern="1200" dirty="0">
                <a:solidFill>
                  <a:schemeClr val="tx1"/>
                </a:solidFill>
                <a:effectLst/>
                <a:latin typeface="+mn-lt"/>
                <a:ea typeface="+mn-ea"/>
                <a:cs typeface="+mn-cs"/>
              </a:rPr>
              <a:t>の低下を招くということになります。これらの</a:t>
            </a:r>
            <a:r>
              <a:rPr kumimoji="1" lang="en-US" altLang="ja-JP" sz="1200" kern="1200" dirty="0">
                <a:solidFill>
                  <a:schemeClr val="tx1"/>
                </a:solidFill>
                <a:effectLst/>
                <a:latin typeface="+mn-lt"/>
                <a:ea typeface="+mn-ea"/>
                <a:cs typeface="+mn-cs"/>
              </a:rPr>
              <a:t>PCMRI</a:t>
            </a:r>
            <a:r>
              <a:rPr kumimoji="1" lang="ja-JP" altLang="en-US" sz="1200" kern="1200" dirty="0">
                <a:solidFill>
                  <a:schemeClr val="tx1"/>
                </a:solidFill>
                <a:effectLst/>
                <a:latin typeface="+mn-lt"/>
                <a:ea typeface="+mn-ea"/>
                <a:cs typeface="+mn-cs"/>
              </a:rPr>
              <a:t>の特性をよく踏まえたうえで、</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35</a:t>
            </a:fld>
            <a:endParaRPr kumimoji="1" lang="ja-JP" altLang="en-US"/>
          </a:p>
        </p:txBody>
      </p:sp>
    </p:spTree>
    <p:extLst>
      <p:ext uri="{BB962C8B-B14F-4D97-AF65-F5344CB8AC3E}">
        <p14:creationId xmlns:p14="http://schemas.microsoft.com/office/powerpoint/2010/main" val="2994878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Nidus</a:t>
            </a:r>
            <a:r>
              <a:rPr kumimoji="1" lang="ja-JP" altLang="en-US" dirty="0"/>
              <a:t>の</a:t>
            </a:r>
            <a:r>
              <a:rPr kumimoji="1" lang="en-US" altLang="ja-JP" dirty="0"/>
              <a:t>Inflow</a:t>
            </a:r>
            <a:r>
              <a:rPr kumimoji="1" lang="ja-JP" altLang="en-US" dirty="0"/>
              <a:t>と</a:t>
            </a:r>
            <a:r>
              <a:rPr kumimoji="1" lang="en-US" altLang="ja-JP" dirty="0"/>
              <a:t>Outflow</a:t>
            </a:r>
            <a:r>
              <a:rPr kumimoji="1" lang="ja-JP" altLang="en-US" dirty="0"/>
              <a:t>の不均衡性が出血に繋がっているのではないかというのを調べたのがこの論文で、破裂例と未破裂例の</a:t>
            </a:r>
            <a:r>
              <a:rPr kumimoji="1" lang="en-US" altLang="ja-JP" dirty="0"/>
              <a:t>Feeder,</a:t>
            </a:r>
            <a:r>
              <a:rPr kumimoji="1" lang="ja-JP" altLang="en-US" dirty="0"/>
              <a:t> </a:t>
            </a:r>
            <a:r>
              <a:rPr kumimoji="1" lang="en-US" altLang="ja-JP" dirty="0"/>
              <a:t>Drainer</a:t>
            </a:r>
            <a:r>
              <a:rPr kumimoji="1" lang="ja-JP" altLang="en-US" dirty="0"/>
              <a:t>の</a:t>
            </a:r>
            <a:r>
              <a:rPr kumimoji="1" lang="en-US" altLang="ja-JP" dirty="0"/>
              <a:t>Mean</a:t>
            </a:r>
            <a:r>
              <a:rPr kumimoji="1" lang="ja-JP" altLang="en-US" dirty="0"/>
              <a:t> </a:t>
            </a:r>
            <a:r>
              <a:rPr kumimoji="1" lang="en-US" altLang="ja-JP" dirty="0"/>
              <a:t>transit</a:t>
            </a:r>
            <a:r>
              <a:rPr kumimoji="1" lang="ja-JP" altLang="en-US" dirty="0"/>
              <a:t> </a:t>
            </a:r>
            <a:r>
              <a:rPr kumimoji="1" lang="en-US" altLang="ja-JP" dirty="0"/>
              <a:t>time</a:t>
            </a:r>
            <a:r>
              <a:rPr kumimoji="1" lang="ja-JP" altLang="en-US" dirty="0"/>
              <a:t>を比較しております。具体的には</a:t>
            </a:r>
            <a:r>
              <a:rPr kumimoji="1" lang="en-US" altLang="ja-JP" dirty="0"/>
              <a:t>Feeder</a:t>
            </a:r>
            <a:r>
              <a:rPr kumimoji="1" lang="ja-JP" altLang="en-US" dirty="0"/>
              <a:t>と</a:t>
            </a:r>
            <a:r>
              <a:rPr kumimoji="1" lang="en-US" altLang="ja-JP" dirty="0"/>
              <a:t>Drainer</a:t>
            </a:r>
            <a:r>
              <a:rPr kumimoji="1" lang="ja-JP" altLang="en-US" dirty="0"/>
              <a:t>にそれぞれ</a:t>
            </a:r>
            <a:r>
              <a:rPr kumimoji="1" lang="en-US" altLang="ja-JP" dirty="0"/>
              <a:t>ROI</a:t>
            </a:r>
            <a:r>
              <a:rPr kumimoji="1" lang="ja-JP" altLang="en-US" dirty="0"/>
              <a:t>を設定して、このように</a:t>
            </a:r>
            <a:r>
              <a:rPr kumimoji="1" lang="en-US" altLang="ja-JP" dirty="0"/>
              <a:t>MTT</a:t>
            </a:r>
            <a:r>
              <a:rPr kumimoji="1" lang="ja-JP" altLang="en-US" dirty="0"/>
              <a:t>を計測します。結果では破裂例では</a:t>
            </a:r>
            <a:r>
              <a:rPr kumimoji="1" lang="en-US" altLang="ja-JP" dirty="0"/>
              <a:t>Feeding</a:t>
            </a:r>
            <a:r>
              <a:rPr kumimoji="1" lang="ja-JP" altLang="en-US" dirty="0"/>
              <a:t> </a:t>
            </a:r>
            <a:r>
              <a:rPr kumimoji="1" lang="en-US" altLang="ja-JP" dirty="0"/>
              <a:t>Artery</a:t>
            </a:r>
            <a:r>
              <a:rPr kumimoji="1" lang="ja-JP" altLang="en-US" dirty="0"/>
              <a:t>の</a:t>
            </a:r>
            <a:r>
              <a:rPr kumimoji="1" lang="en-US" altLang="ja-JP" dirty="0"/>
              <a:t>MTT</a:t>
            </a:r>
            <a:r>
              <a:rPr kumimoji="1" lang="ja-JP" altLang="en-US" dirty="0"/>
              <a:t>が未破裂例と比して優位に高く、勢いよく血液が流れ込んでくる割に、</a:t>
            </a:r>
            <a:r>
              <a:rPr kumimoji="1" lang="en-US" altLang="ja-JP" dirty="0"/>
              <a:t>Draining</a:t>
            </a:r>
            <a:r>
              <a:rPr kumimoji="1" lang="ja-JP" altLang="en-US" dirty="0"/>
              <a:t> </a:t>
            </a:r>
            <a:r>
              <a:rPr kumimoji="1" lang="en-US" altLang="ja-JP" dirty="0"/>
              <a:t>Vein</a:t>
            </a:r>
            <a:r>
              <a:rPr kumimoji="1" lang="ja-JP" altLang="en-US" dirty="0"/>
              <a:t> </a:t>
            </a:r>
            <a:r>
              <a:rPr kumimoji="1" lang="en-US" altLang="ja-JP" dirty="0"/>
              <a:t>MTT</a:t>
            </a:r>
            <a:r>
              <a:rPr kumimoji="1" lang="ja-JP" altLang="en-US" dirty="0"/>
              <a:t>は未破裂例と変わりなく、結果として、</a:t>
            </a:r>
            <a:r>
              <a:rPr kumimoji="1" lang="en-US" altLang="ja-JP" dirty="0"/>
              <a:t>Draining</a:t>
            </a:r>
            <a:r>
              <a:rPr kumimoji="1" lang="ja-JP" altLang="en-US" dirty="0"/>
              <a:t> </a:t>
            </a:r>
            <a:r>
              <a:rPr kumimoji="1" lang="en-US" altLang="ja-JP" dirty="0"/>
              <a:t>vein</a:t>
            </a:r>
            <a:r>
              <a:rPr kumimoji="1" lang="ja-JP" altLang="en-US" dirty="0"/>
              <a:t> </a:t>
            </a:r>
            <a:r>
              <a:rPr kumimoji="1" lang="en-US" altLang="ja-JP" dirty="0"/>
              <a:t>MTT</a:t>
            </a:r>
            <a:r>
              <a:rPr kumimoji="1" lang="ja-JP" altLang="en-US" dirty="0"/>
              <a:t>と</a:t>
            </a:r>
            <a:r>
              <a:rPr kumimoji="1" lang="en-US" altLang="ja-JP" dirty="0"/>
              <a:t>Feeding</a:t>
            </a:r>
            <a:r>
              <a:rPr kumimoji="1" lang="ja-JP" altLang="en-US" dirty="0"/>
              <a:t> </a:t>
            </a:r>
            <a:r>
              <a:rPr kumimoji="1" lang="en-US" altLang="ja-JP" dirty="0"/>
              <a:t>Artery</a:t>
            </a:r>
            <a:r>
              <a:rPr kumimoji="1" lang="ja-JP" altLang="en-US" dirty="0"/>
              <a:t>　</a:t>
            </a:r>
            <a:r>
              <a:rPr kumimoji="1" lang="en-US" altLang="ja-JP" dirty="0"/>
              <a:t>MTT</a:t>
            </a:r>
            <a:r>
              <a:rPr kumimoji="1" lang="ja-JP" altLang="en-US" dirty="0"/>
              <a:t>の比が有意に高くなりました。そのためこの論文では</a:t>
            </a:r>
            <a:r>
              <a:rPr kumimoji="1" lang="en-US" altLang="ja-JP" dirty="0"/>
              <a:t>Nidus</a:t>
            </a:r>
            <a:r>
              <a:rPr kumimoji="1" lang="ja-JP" altLang="en-US" dirty="0"/>
              <a:t>における血流量の不均衡性が出血リスクであると結論付けておりますが、</a:t>
            </a:r>
            <a:r>
              <a:rPr kumimoji="1" lang="en-US" altLang="ja-JP" dirty="0"/>
              <a:t>Flow</a:t>
            </a:r>
            <a:r>
              <a:rPr kumimoji="1" lang="ja-JP" altLang="en-US" dirty="0"/>
              <a:t>自体を定量的に解析した研究は今までありませんでした。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39</a:t>
            </a:fld>
            <a:endParaRPr kumimoji="1" lang="ja-JP" altLang="en-US"/>
          </a:p>
        </p:txBody>
      </p:sp>
    </p:spTree>
    <p:extLst>
      <p:ext uri="{BB962C8B-B14F-4D97-AF65-F5344CB8AC3E}">
        <p14:creationId xmlns:p14="http://schemas.microsoft.com/office/powerpoint/2010/main" val="1243439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これが実際の症例の</a:t>
            </a:r>
            <a:r>
              <a:rPr kumimoji="1" lang="en-US" altLang="ja-JP" dirty="0"/>
              <a:t>Aliasing</a:t>
            </a:r>
            <a:r>
              <a:rPr kumimoji="1" lang="ja-JP" altLang="en-US" dirty="0"/>
              <a:t>で、このような場合はこのままでは当初解析できませんでした。</a:t>
            </a:r>
            <a:endParaRPr kumimoji="1" lang="en-US" altLang="ja-JP" dirty="0"/>
          </a:p>
          <a:p>
            <a:r>
              <a:rPr kumimoji="1" lang="ja-JP" altLang="en-US" dirty="0"/>
              <a:t>この二つの画像は左前頭葉</a:t>
            </a:r>
            <a:r>
              <a:rPr kumimoji="1" lang="en-US" altLang="ja-JP" dirty="0"/>
              <a:t>AVM</a:t>
            </a:r>
            <a:r>
              <a:rPr kumimoji="1" lang="ja-JP" altLang="en-US" dirty="0"/>
              <a:t>例における</a:t>
            </a:r>
            <a:r>
              <a:rPr kumimoji="1" lang="en-US" altLang="ja-JP" dirty="0"/>
              <a:t>X</a:t>
            </a:r>
            <a:r>
              <a:rPr kumimoji="1" lang="ja-JP" altLang="en-US" dirty="0"/>
              <a:t>軸位相画像で、向かって右側が正の軸となりますが、</a:t>
            </a:r>
            <a:endParaRPr kumimoji="1" lang="en-US" altLang="ja-JP" dirty="0"/>
          </a:p>
          <a:p>
            <a:r>
              <a:rPr kumimoji="1" lang="ja-JP" altLang="en-US" dirty="0"/>
              <a:t>補正前では、左前頭葉</a:t>
            </a:r>
            <a:r>
              <a:rPr kumimoji="1" lang="en-US" altLang="ja-JP" dirty="0"/>
              <a:t>AVM</a:t>
            </a:r>
            <a:r>
              <a:rPr kumimoji="1" lang="ja-JP" altLang="en-US" dirty="0"/>
              <a:t>があるため左</a:t>
            </a:r>
            <a:r>
              <a:rPr kumimoji="1" lang="en-US" altLang="ja-JP" dirty="0"/>
              <a:t>M1</a:t>
            </a:r>
            <a:r>
              <a:rPr kumimoji="1" lang="ja-JP" altLang="en-US" dirty="0"/>
              <a:t>の流速が上昇していて、信号に</a:t>
            </a:r>
            <a:r>
              <a:rPr kumimoji="1" lang="en-US" altLang="ja-JP" dirty="0"/>
              <a:t>Aliasing</a:t>
            </a:r>
            <a:r>
              <a:rPr kumimoji="1" lang="ja-JP" altLang="en-US" dirty="0"/>
              <a:t>が見られます。</a:t>
            </a:r>
            <a:endParaRPr kumimoji="1" lang="en-US" altLang="ja-JP" dirty="0"/>
          </a:p>
          <a:p>
            <a:r>
              <a:rPr kumimoji="1" lang="ja-JP" altLang="en-US" dirty="0"/>
              <a:t>これをこのように</a:t>
            </a:r>
            <a:r>
              <a:rPr kumimoji="1" lang="en-US" altLang="ja-JP" dirty="0"/>
              <a:t>Manual</a:t>
            </a:r>
            <a:r>
              <a:rPr kumimoji="1" lang="ja-JP" altLang="en-US" dirty="0"/>
              <a:t>で補正して、解析に使用しております。</a:t>
            </a:r>
            <a:endParaRPr kumimoji="1" lang="en-US" altLang="ja-JP" dirty="0"/>
          </a:p>
          <a:p>
            <a:endParaRPr kumimoji="1" lang="en-US" altLang="ja-JP" dirty="0"/>
          </a:p>
          <a:p>
            <a:r>
              <a:rPr kumimoji="1" lang="en-US" altLang="ja-JP" dirty="0"/>
              <a:t>Aliasing</a:t>
            </a:r>
            <a:r>
              <a:rPr kumimoji="1" lang="ja-JP" altLang="en-US" dirty="0"/>
              <a:t> </a:t>
            </a:r>
            <a:r>
              <a:rPr kumimoji="1" lang="en-US" altLang="ja-JP" dirty="0"/>
              <a:t>Artifact</a:t>
            </a:r>
            <a:r>
              <a:rPr kumimoji="1" lang="ja-JP" altLang="en-US" dirty="0"/>
              <a:t>の補正をしてくれるアプリケーションは一部の施設にしかないようで手に入らないため、今回いつも使用している</a:t>
            </a:r>
            <a:r>
              <a:rPr kumimoji="1" lang="en-US" altLang="ja-JP" dirty="0"/>
              <a:t>Amira</a:t>
            </a:r>
            <a:r>
              <a:rPr kumimoji="1" lang="ja-JP" altLang="en-US" dirty="0"/>
              <a:t>を用いて補正を行いました。</a:t>
            </a:r>
            <a:endParaRPr kumimoji="1" lang="en-US" altLang="ja-JP" dirty="0"/>
          </a:p>
          <a:p>
            <a:r>
              <a:rPr kumimoji="1" lang="ja-JP" altLang="en-US" dirty="0"/>
              <a:t>これを行う上で、日本医大の放射線科講師の関根先生という</a:t>
            </a:r>
            <a:r>
              <a:rPr kumimoji="1" lang="en-US" altLang="ja-JP" dirty="0"/>
              <a:t>PC-MRI</a:t>
            </a:r>
            <a:r>
              <a:rPr kumimoji="1" lang="ja-JP" altLang="en-US" dirty="0"/>
              <a:t>の研究を多くされている先生に色々と監修して頂き、妥当性を得ております。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41</a:t>
            </a:fld>
            <a:endParaRPr kumimoji="1" lang="ja-JP" altLang="en-US"/>
          </a:p>
        </p:txBody>
      </p:sp>
    </p:spTree>
    <p:extLst>
      <p:ext uri="{BB962C8B-B14F-4D97-AF65-F5344CB8AC3E}">
        <p14:creationId xmlns:p14="http://schemas.microsoft.com/office/powerpoint/2010/main" val="384227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自分の研究ですが、大きく</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つのことについて</a:t>
            </a:r>
            <a:r>
              <a:rPr kumimoji="1" lang="ja-JP" altLang="en-US" sz="1200" kern="1200" dirty="0">
                <a:solidFill>
                  <a:schemeClr val="tx1"/>
                </a:solidFill>
                <a:effectLst/>
                <a:latin typeface="+mn-lt"/>
                <a:ea typeface="+mn-ea"/>
                <a:cs typeface="+mn-cs"/>
              </a:rPr>
              <a:t>現在</a:t>
            </a:r>
            <a:r>
              <a:rPr kumimoji="1" lang="ja-JP" altLang="ja-JP" sz="1200" kern="1200" dirty="0">
                <a:solidFill>
                  <a:schemeClr val="tx1"/>
                </a:solidFill>
                <a:effectLst/>
                <a:latin typeface="+mn-lt"/>
                <a:ea typeface="+mn-ea"/>
                <a:cs typeface="+mn-cs"/>
              </a:rPr>
              <a:t>勉強しておりまして、</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つは脳神経外科領域における</a:t>
            </a:r>
            <a:r>
              <a:rPr kumimoji="1" lang="en-US" altLang="ja-JP" sz="1200" kern="1200" dirty="0">
                <a:solidFill>
                  <a:schemeClr val="tx1"/>
                </a:solidFill>
                <a:effectLst/>
                <a:latin typeface="+mn-lt"/>
                <a:ea typeface="+mn-ea"/>
                <a:cs typeface="+mn-cs"/>
              </a:rPr>
              <a:t>PC-MRI</a:t>
            </a:r>
            <a:r>
              <a:rPr kumimoji="1" lang="ja-JP" altLang="en-US" sz="1200" kern="1200" dirty="0">
                <a:solidFill>
                  <a:schemeClr val="tx1"/>
                </a:solidFill>
                <a:effectLst/>
                <a:latin typeface="+mn-lt"/>
                <a:ea typeface="+mn-ea"/>
                <a:cs typeface="+mn-cs"/>
              </a:rPr>
              <a:t>を用いた臨床研究ともう１つは脳神経外科領域における機械学習の臨床研究になりますが、</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3</a:t>
            </a:fld>
            <a:endParaRPr kumimoji="1" lang="ja-JP" altLang="en-US"/>
          </a:p>
        </p:txBody>
      </p:sp>
    </p:spTree>
    <p:extLst>
      <p:ext uri="{BB962C8B-B14F-4D97-AF65-F5344CB8AC3E}">
        <p14:creationId xmlns:p14="http://schemas.microsoft.com/office/powerpoint/2010/main" val="179125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ここまでの解析ですが、</a:t>
            </a:r>
            <a:r>
              <a:rPr kumimoji="1" lang="en-US" altLang="ja-JP" dirty="0"/>
              <a:t>10</a:t>
            </a:r>
            <a:r>
              <a:rPr kumimoji="1" lang="ja-JP" altLang="en-US" dirty="0"/>
              <a:t>例について行っており、</a:t>
            </a:r>
            <a:r>
              <a:rPr kumimoji="1" lang="en-US" altLang="ja-JP" dirty="0"/>
              <a:t>History</a:t>
            </a:r>
            <a:r>
              <a:rPr kumimoji="1" lang="ja-JP" altLang="en-US" dirty="0"/>
              <a:t>が破裂についてですが、未破裂</a:t>
            </a:r>
            <a:r>
              <a:rPr kumimoji="1" lang="en-US" altLang="ja-JP" dirty="0"/>
              <a:t>6</a:t>
            </a:r>
            <a:r>
              <a:rPr kumimoji="1" lang="ja-JP" altLang="en-US" dirty="0"/>
              <a:t>例、破裂</a:t>
            </a:r>
            <a:r>
              <a:rPr kumimoji="1" lang="en-US" altLang="ja-JP" dirty="0"/>
              <a:t>4</a:t>
            </a:r>
            <a:r>
              <a:rPr kumimoji="1" lang="ja-JP" altLang="en-US" dirty="0"/>
              <a:t>例となっております。</a:t>
            </a:r>
            <a:endParaRPr kumimoji="1" lang="en-US" altLang="ja-JP" dirty="0"/>
          </a:p>
          <a:p>
            <a:r>
              <a:rPr kumimoji="1" lang="en-US" altLang="ja-JP" dirty="0"/>
              <a:t>S&amp;M</a:t>
            </a:r>
            <a:r>
              <a:rPr kumimoji="1" lang="ja-JP" altLang="en-US" dirty="0"/>
              <a:t>グレードについては２から３で</a:t>
            </a:r>
            <a:r>
              <a:rPr kumimoji="1" lang="en-US" altLang="ja-JP" dirty="0"/>
              <a:t>Drainage</a:t>
            </a:r>
            <a:r>
              <a:rPr kumimoji="1" lang="ja-JP" altLang="en-US" dirty="0"/>
              <a:t> </a:t>
            </a:r>
            <a:r>
              <a:rPr kumimoji="1" lang="en-US" altLang="ja-JP" dirty="0"/>
              <a:t>route</a:t>
            </a:r>
            <a:r>
              <a:rPr kumimoji="1" lang="ja-JP" altLang="en-US" dirty="0"/>
              <a:t>は</a:t>
            </a:r>
            <a:r>
              <a:rPr kumimoji="1" lang="en-US" altLang="ja-JP" dirty="0"/>
              <a:t>1</a:t>
            </a:r>
            <a:r>
              <a:rPr kumimoji="1" lang="ja-JP" altLang="en-US" dirty="0"/>
              <a:t>例で</a:t>
            </a:r>
            <a:r>
              <a:rPr kumimoji="1" lang="en-US" altLang="ja-JP" dirty="0"/>
              <a:t>Exclusive</a:t>
            </a:r>
            <a:r>
              <a:rPr kumimoji="1" lang="ja-JP" altLang="en-US" dirty="0"/>
              <a:t> </a:t>
            </a:r>
            <a:r>
              <a:rPr kumimoji="1" lang="en-US" altLang="ja-JP" dirty="0"/>
              <a:t>deep</a:t>
            </a:r>
            <a:r>
              <a:rPr kumimoji="1" lang="ja-JP" altLang="en-US" dirty="0"/>
              <a:t> </a:t>
            </a:r>
            <a:r>
              <a:rPr kumimoji="1" lang="en-US" altLang="ja-JP" dirty="0"/>
              <a:t>venous drainage</a:t>
            </a:r>
            <a:r>
              <a:rPr kumimoji="1" lang="ja-JP" altLang="en-US" dirty="0"/>
              <a:t>が認められました。</a:t>
            </a:r>
            <a:endParaRPr kumimoji="1" lang="en-US" altLang="ja-JP" dirty="0"/>
          </a:p>
          <a:p>
            <a:r>
              <a:rPr kumimoji="1" lang="en-US" altLang="ja-JP" dirty="0"/>
              <a:t>Feeder</a:t>
            </a:r>
            <a:r>
              <a:rPr kumimoji="1" lang="ja-JP" altLang="en-US" dirty="0"/>
              <a:t> </a:t>
            </a:r>
            <a:r>
              <a:rPr kumimoji="1" lang="en-US" altLang="ja-JP" dirty="0"/>
              <a:t>An</a:t>
            </a:r>
            <a:r>
              <a:rPr kumimoji="1" lang="ja-JP" altLang="en-US" dirty="0"/>
              <a:t>については</a:t>
            </a:r>
            <a:r>
              <a:rPr kumimoji="1" lang="en-US" altLang="ja-JP" dirty="0"/>
              <a:t>2</a:t>
            </a:r>
            <a:r>
              <a:rPr kumimoji="1" lang="ja-JP" altLang="en-US" dirty="0"/>
              <a:t>例、破裂群で認められました。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43</a:t>
            </a:fld>
            <a:endParaRPr kumimoji="1" lang="ja-JP" altLang="en-US"/>
          </a:p>
        </p:txBody>
      </p:sp>
    </p:spTree>
    <p:extLst>
      <p:ext uri="{BB962C8B-B14F-4D97-AF65-F5344CB8AC3E}">
        <p14:creationId xmlns:p14="http://schemas.microsoft.com/office/powerpoint/2010/main" val="570241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Figure.1</a:t>
            </a:r>
            <a:r>
              <a:rPr kumimoji="1" lang="ja-JP" altLang="en-US" dirty="0"/>
              <a:t>が</a:t>
            </a:r>
            <a:r>
              <a:rPr kumimoji="1" lang="en-US" altLang="ja-JP" dirty="0"/>
              <a:t>Nidus</a:t>
            </a:r>
            <a:r>
              <a:rPr kumimoji="1" lang="ja-JP" altLang="en-US" dirty="0"/>
              <a:t>の</a:t>
            </a:r>
            <a:r>
              <a:rPr kumimoji="1" lang="en-US" altLang="ja-JP" dirty="0"/>
              <a:t>Volume</a:t>
            </a:r>
            <a:r>
              <a:rPr kumimoji="1" lang="ja-JP" altLang="en-US" dirty="0"/>
              <a:t>と</a:t>
            </a:r>
            <a:r>
              <a:rPr kumimoji="1" lang="en-US" altLang="ja-JP" dirty="0"/>
              <a:t>Nidus</a:t>
            </a:r>
            <a:r>
              <a:rPr kumimoji="1" lang="ja-JP" altLang="en-US" dirty="0"/>
              <a:t> </a:t>
            </a:r>
            <a:r>
              <a:rPr kumimoji="1" lang="en-US" altLang="ja-JP" dirty="0"/>
              <a:t>Flow</a:t>
            </a:r>
            <a:r>
              <a:rPr kumimoji="1" lang="ja-JP" altLang="en-US" dirty="0"/>
              <a:t> </a:t>
            </a:r>
            <a:r>
              <a:rPr kumimoji="1" lang="en-US" altLang="ja-JP" dirty="0"/>
              <a:t>Rate</a:t>
            </a:r>
            <a:r>
              <a:rPr kumimoji="1" lang="ja-JP" altLang="en-US" dirty="0"/>
              <a:t>に相関があるか調査したグラフで、横軸が</a:t>
            </a:r>
            <a:r>
              <a:rPr kumimoji="1" lang="en-US" altLang="ja-JP" dirty="0"/>
              <a:t>Nidus</a:t>
            </a:r>
            <a:r>
              <a:rPr kumimoji="1" lang="ja-JP" altLang="en-US" dirty="0"/>
              <a:t>の体積で、縦軸が</a:t>
            </a:r>
            <a:r>
              <a:rPr kumimoji="1" lang="en-US" altLang="ja-JP" dirty="0"/>
              <a:t>Nidus</a:t>
            </a:r>
            <a:r>
              <a:rPr kumimoji="1" lang="ja-JP" altLang="en-US" dirty="0"/>
              <a:t> </a:t>
            </a:r>
            <a:r>
              <a:rPr kumimoji="1" lang="en-US" altLang="ja-JP" dirty="0"/>
              <a:t>Flow</a:t>
            </a:r>
            <a:r>
              <a:rPr kumimoji="1" lang="ja-JP" altLang="en-US" dirty="0"/>
              <a:t> </a:t>
            </a:r>
            <a:r>
              <a:rPr kumimoji="1" lang="en-US" altLang="ja-JP" dirty="0"/>
              <a:t>Rate</a:t>
            </a:r>
            <a:r>
              <a:rPr kumimoji="1" lang="ja-JP" altLang="en-US" dirty="0"/>
              <a:t>となります。</a:t>
            </a:r>
            <a:r>
              <a:rPr kumimoji="1" lang="en-US" altLang="ja-JP" dirty="0"/>
              <a:t>Nidus</a:t>
            </a:r>
            <a:r>
              <a:rPr kumimoji="1" lang="ja-JP" altLang="en-US" dirty="0"/>
              <a:t>の</a:t>
            </a:r>
            <a:r>
              <a:rPr kumimoji="1" lang="en-US" altLang="ja-JP" dirty="0"/>
              <a:t>Volume</a:t>
            </a:r>
            <a:r>
              <a:rPr kumimoji="1" lang="ja-JP" altLang="en-US" dirty="0"/>
              <a:t>が増えるにしたがって</a:t>
            </a:r>
            <a:r>
              <a:rPr kumimoji="1" lang="en-US" altLang="ja-JP" dirty="0"/>
              <a:t>Nidus</a:t>
            </a:r>
            <a:r>
              <a:rPr kumimoji="1" lang="ja-JP" altLang="en-US" dirty="0"/>
              <a:t> </a:t>
            </a:r>
            <a:r>
              <a:rPr kumimoji="1" lang="en-US" altLang="ja-JP" dirty="0"/>
              <a:t>Flow</a:t>
            </a:r>
            <a:r>
              <a:rPr kumimoji="1" lang="ja-JP" altLang="en-US" dirty="0"/>
              <a:t> </a:t>
            </a:r>
            <a:r>
              <a:rPr kumimoji="1" lang="en-US" altLang="ja-JP" dirty="0"/>
              <a:t>Rate</a:t>
            </a:r>
            <a:r>
              <a:rPr kumimoji="1" lang="ja-JP" altLang="en-US" dirty="0"/>
              <a:t>も上昇しており、誤差が問題となりやすい</a:t>
            </a:r>
            <a:r>
              <a:rPr kumimoji="1" lang="en-US" altLang="ja-JP" dirty="0"/>
              <a:t>PC-MRI</a:t>
            </a:r>
            <a:r>
              <a:rPr kumimoji="1" lang="ja-JP" altLang="en-US" dirty="0"/>
              <a:t>ですが、本研究の測定方法のある程度の妥当性を示せるものかと考えております。そして、</a:t>
            </a:r>
            <a:r>
              <a:rPr kumimoji="1" lang="en-US" altLang="ja-JP" dirty="0"/>
              <a:t>Figure.2</a:t>
            </a:r>
            <a:r>
              <a:rPr kumimoji="1" lang="ja-JP" altLang="en-US" dirty="0"/>
              <a:t>ですが、破裂群、未破裂群それぞれにおける</a:t>
            </a:r>
            <a:r>
              <a:rPr kumimoji="1" lang="en-US" altLang="ja-JP" dirty="0"/>
              <a:t>N/D</a:t>
            </a:r>
            <a:r>
              <a:rPr kumimoji="1" lang="ja-JP" altLang="en-US" dirty="0"/>
              <a:t> </a:t>
            </a:r>
            <a:r>
              <a:rPr kumimoji="1" lang="en-US" altLang="ja-JP" dirty="0"/>
              <a:t>ratio</a:t>
            </a:r>
            <a:r>
              <a:rPr kumimoji="1" lang="ja-JP" altLang="en-US" dirty="0"/>
              <a:t>の関係をプロットしたものですが、横軸左が未破裂群、向かって右が破裂群で縦軸は</a:t>
            </a:r>
            <a:r>
              <a:rPr kumimoji="1" lang="en-US" altLang="ja-JP" dirty="0"/>
              <a:t>N/D</a:t>
            </a:r>
            <a:r>
              <a:rPr kumimoji="1" lang="ja-JP" altLang="en-US" dirty="0"/>
              <a:t> </a:t>
            </a:r>
            <a:r>
              <a:rPr kumimoji="1" lang="en-US" altLang="ja-JP" dirty="0"/>
              <a:t>ratio</a:t>
            </a:r>
            <a:r>
              <a:rPr kumimoji="1" lang="ja-JP" altLang="en-US" dirty="0"/>
              <a:t>になります。そうしますと、まだ統計解析に足る量ではないですが、破裂群では未破裂群に比して</a:t>
            </a:r>
            <a:r>
              <a:rPr kumimoji="1" lang="en-US" altLang="ja-JP" dirty="0"/>
              <a:t>N/D ratio</a:t>
            </a:r>
            <a:r>
              <a:rPr kumimoji="1" lang="ja-JP" altLang="en-US" dirty="0"/>
              <a:t>が高い傾向がみてとれますので、今後も解析を続けていきたいと思っております。因みに、未破裂群でこの一番高い値を示しているのは、</a:t>
            </a:r>
            <a:r>
              <a:rPr kumimoji="1" lang="en-US" altLang="ja-JP" dirty="0"/>
              <a:t>Exclusive</a:t>
            </a:r>
            <a:r>
              <a:rPr kumimoji="1" lang="ja-JP" altLang="en-US" dirty="0"/>
              <a:t> </a:t>
            </a:r>
            <a:r>
              <a:rPr kumimoji="1" lang="en-US" altLang="ja-JP" dirty="0"/>
              <a:t>deep</a:t>
            </a:r>
            <a:r>
              <a:rPr kumimoji="1" lang="ja-JP" altLang="en-US" dirty="0"/>
              <a:t> </a:t>
            </a:r>
            <a:r>
              <a:rPr kumimoji="1" lang="en-US" altLang="ja-JP" dirty="0"/>
              <a:t>venous</a:t>
            </a:r>
            <a:r>
              <a:rPr kumimoji="1" lang="ja-JP" altLang="en-US" dirty="0"/>
              <a:t> </a:t>
            </a:r>
            <a:r>
              <a:rPr kumimoji="1" lang="en-US" altLang="ja-JP" dirty="0" err="1"/>
              <a:t>dranaige</a:t>
            </a:r>
            <a:r>
              <a:rPr kumimoji="1" lang="ja-JP" altLang="en-US" dirty="0"/>
              <a:t>の症例で、もともと破裂リスクが高いと言われている症例でしたので、本手法によってもそれが表れているのかもしれません。</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44</a:t>
            </a:fld>
            <a:endParaRPr kumimoji="1" lang="ja-JP" altLang="en-US"/>
          </a:p>
        </p:txBody>
      </p:sp>
    </p:spTree>
    <p:extLst>
      <p:ext uri="{BB962C8B-B14F-4D97-AF65-F5344CB8AC3E}">
        <p14:creationId xmlns:p14="http://schemas.microsoft.com/office/powerpoint/2010/main" val="2710531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最後に少しだけ</a:t>
            </a:r>
            <a:r>
              <a:rPr kumimoji="1" lang="en-US" altLang="ja-JP" dirty="0"/>
              <a:t>1.b</a:t>
            </a:r>
            <a:r>
              <a:rPr kumimoji="1" lang="ja-JP" altLang="en-US" dirty="0"/>
              <a:t>についてですが、</a:t>
            </a:r>
            <a:r>
              <a:rPr kumimoji="1" lang="en-US" altLang="ja-JP" dirty="0"/>
              <a:t>AVM</a:t>
            </a:r>
            <a:r>
              <a:rPr kumimoji="1" lang="ja-JP" altLang="en-US" dirty="0"/>
              <a:t>の</a:t>
            </a:r>
            <a:r>
              <a:rPr kumimoji="1" lang="en-US" altLang="ja-JP" dirty="0"/>
              <a:t>Nidus</a:t>
            </a:r>
            <a:r>
              <a:rPr kumimoji="1" lang="ja-JP" altLang="en-US" dirty="0"/>
              <a:t>や</a:t>
            </a:r>
            <a:r>
              <a:rPr kumimoji="1" lang="en-US" altLang="ja-JP" dirty="0"/>
              <a:t>HB</a:t>
            </a:r>
            <a:r>
              <a:rPr kumimoji="1" lang="ja-JP" altLang="en-US" dirty="0"/>
              <a:t>の腫瘍周囲の微小血管については血管の位置情報が微小であるため得られなかったり、そもそも速度情報が遅すぎてノイズの鑑別が出来なかったりして、現状なかなか解析が出来なかったのですが、</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45</a:t>
            </a:fld>
            <a:endParaRPr kumimoji="1" lang="ja-JP" altLang="en-US"/>
          </a:p>
        </p:txBody>
      </p:sp>
    </p:spTree>
    <p:extLst>
      <p:ext uri="{BB962C8B-B14F-4D97-AF65-F5344CB8AC3E}">
        <p14:creationId xmlns:p14="http://schemas.microsoft.com/office/powerpoint/2010/main" val="439754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今回、造影剤を投与し、低</a:t>
            </a:r>
            <a:r>
              <a:rPr kumimoji="1" lang="en-US" altLang="ja-JP" dirty="0" err="1"/>
              <a:t>Venc</a:t>
            </a:r>
            <a:r>
              <a:rPr kumimoji="1" lang="ja-JP" altLang="en-US" dirty="0"/>
              <a:t>で撮影することによって</a:t>
            </a:r>
            <a:r>
              <a:rPr kumimoji="1" lang="en-US" altLang="ja-JP" dirty="0"/>
              <a:t>VNR</a:t>
            </a:r>
            <a:r>
              <a:rPr kumimoji="1" lang="ja-JP" altLang="en-US" dirty="0"/>
              <a:t>を著しく向上させることで、微小血管の流れの可視化を図りました。</a:t>
            </a:r>
            <a:endParaRPr kumimoji="1" lang="en-US" altLang="ja-JP" dirty="0"/>
          </a:p>
          <a:p>
            <a:r>
              <a:rPr kumimoji="1" lang="ja-JP" altLang="en-US" dirty="0"/>
              <a:t>ここに示した二枚は同じ症例ではないのですが、通常、</a:t>
            </a:r>
            <a:r>
              <a:rPr kumimoji="1" lang="en-US" altLang="ja-JP" dirty="0"/>
              <a:t>PC-MRI</a:t>
            </a:r>
            <a:r>
              <a:rPr kumimoji="1" lang="ja-JP" altLang="en-US" dirty="0"/>
              <a:t>は単純で撮影されておりますが、</a:t>
            </a:r>
            <a:r>
              <a:rPr kumimoji="1" lang="en-US" altLang="ja-JP" dirty="0"/>
              <a:t>PC-MRI</a:t>
            </a:r>
            <a:r>
              <a:rPr kumimoji="1" lang="ja-JP" altLang="en-US" dirty="0"/>
              <a:t>の</a:t>
            </a:r>
            <a:r>
              <a:rPr kumimoji="1" lang="en-US" altLang="ja-JP" dirty="0"/>
              <a:t>Base</a:t>
            </a:r>
            <a:r>
              <a:rPr kumimoji="1" lang="ja-JP" altLang="en-US" dirty="0"/>
              <a:t>は</a:t>
            </a:r>
            <a:r>
              <a:rPr kumimoji="1" lang="en-US" altLang="ja-JP" dirty="0"/>
              <a:t>shortest TR/TE</a:t>
            </a:r>
            <a:r>
              <a:rPr kumimoji="1" lang="ja-JP" altLang="en-US" dirty="0"/>
              <a:t>で、つまり、</a:t>
            </a:r>
            <a:r>
              <a:rPr kumimoji="1" lang="en-US" altLang="ja-JP" dirty="0"/>
              <a:t>T1</a:t>
            </a:r>
            <a:r>
              <a:rPr kumimoji="1" lang="ja-JP" altLang="en-US" dirty="0"/>
              <a:t>の撮影が基になっております。</a:t>
            </a:r>
            <a:endParaRPr kumimoji="1" lang="en-US" altLang="ja-JP" dirty="0"/>
          </a:p>
          <a:p>
            <a:r>
              <a:rPr kumimoji="1" lang="ja-JP" altLang="en-US" dirty="0"/>
              <a:t>そのため、造影剤を投与することによって</a:t>
            </a:r>
            <a:r>
              <a:rPr kumimoji="1" lang="en-US" altLang="ja-JP" dirty="0"/>
              <a:t>VNR</a:t>
            </a:r>
            <a:r>
              <a:rPr kumimoji="1" lang="ja-JP" altLang="en-US" dirty="0"/>
              <a:t>が向上し、血管の位置情報が明確になることが予想されました。</a:t>
            </a:r>
            <a:endParaRPr kumimoji="1" lang="en-US" altLang="ja-JP" dirty="0"/>
          </a:p>
          <a:p>
            <a:r>
              <a:rPr kumimoji="1" lang="ja-JP" altLang="en-US" dirty="0"/>
              <a:t>手術前精査の造影検査が元々予定されておりますので、その検査を利用して撮影したのが右になります。</a:t>
            </a:r>
            <a:endParaRPr kumimoji="1" lang="en-US" altLang="ja-JP" dirty="0"/>
          </a:p>
          <a:p>
            <a:r>
              <a:rPr kumimoji="1" lang="ja-JP" altLang="en-US" dirty="0"/>
              <a:t>ただの造影</a:t>
            </a:r>
            <a:r>
              <a:rPr kumimoji="1" lang="en-US" altLang="ja-JP" dirty="0"/>
              <a:t>T1</a:t>
            </a:r>
            <a:r>
              <a:rPr kumimoji="1" lang="ja-JP" altLang="en-US" dirty="0"/>
              <a:t>のようにも見えるような画像を得ることが出来ており、比較的微小な血管も描出できております。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46</a:t>
            </a:fld>
            <a:endParaRPr kumimoji="1" lang="ja-JP" altLang="en-US"/>
          </a:p>
        </p:txBody>
      </p:sp>
    </p:spTree>
    <p:extLst>
      <p:ext uri="{BB962C8B-B14F-4D97-AF65-F5344CB8AC3E}">
        <p14:creationId xmlns:p14="http://schemas.microsoft.com/office/powerpoint/2010/main" val="660529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そして、実際に</a:t>
            </a:r>
            <a:r>
              <a:rPr kumimoji="1" lang="en-US" altLang="ja-JP" dirty="0"/>
              <a:t>HB</a:t>
            </a:r>
            <a:r>
              <a:rPr kumimoji="1" lang="ja-JP" altLang="en-US" dirty="0"/>
              <a:t>周囲の微小な血管のベクトルを抽出した所、こちらに示しますように、かなり末梢の血管ですが、明瞭に向きを表示できるようになっております。</a:t>
            </a:r>
            <a:endParaRPr kumimoji="1" lang="en-US" altLang="ja-JP" dirty="0"/>
          </a:p>
          <a:p>
            <a:r>
              <a:rPr kumimoji="1" lang="en-US" altLang="ja-JP" dirty="0"/>
              <a:t>PC-MRI</a:t>
            </a:r>
            <a:r>
              <a:rPr kumimoji="1" lang="ja-JP" altLang="en-US" dirty="0"/>
              <a:t>の画像クオリティを高めることは、</a:t>
            </a:r>
            <a:r>
              <a:rPr kumimoji="1" lang="en-US" altLang="ja-JP" dirty="0"/>
              <a:t>VNR</a:t>
            </a:r>
            <a:r>
              <a:rPr kumimoji="1" lang="ja-JP" altLang="en-US" dirty="0"/>
              <a:t>を高めることに換言されますが、</a:t>
            </a:r>
            <a:r>
              <a:rPr kumimoji="1" lang="en-US" altLang="ja-JP" dirty="0"/>
              <a:t>VNR</a:t>
            </a:r>
            <a:r>
              <a:rPr kumimoji="1" lang="ja-JP" altLang="en-US" dirty="0"/>
              <a:t>は</a:t>
            </a:r>
            <a:r>
              <a:rPr kumimoji="1" lang="en-US" altLang="ja-JP" dirty="0"/>
              <a:t>SNR</a:t>
            </a:r>
            <a:r>
              <a:rPr kumimoji="1" lang="ja-JP" altLang="en-US" dirty="0"/>
              <a:t>を</a:t>
            </a:r>
            <a:r>
              <a:rPr kumimoji="1" lang="en-US" altLang="ja-JP" dirty="0" err="1"/>
              <a:t>Venc</a:t>
            </a:r>
            <a:r>
              <a:rPr kumimoji="1" lang="ja-JP" altLang="en-US" dirty="0"/>
              <a:t>で割って求められます。</a:t>
            </a:r>
            <a:endParaRPr kumimoji="1" lang="en-US" altLang="ja-JP" dirty="0"/>
          </a:p>
          <a:p>
            <a:r>
              <a:rPr kumimoji="1" lang="ja-JP" altLang="en-US" dirty="0"/>
              <a:t>そのため、本検査では造影剤を使用することで</a:t>
            </a:r>
            <a:r>
              <a:rPr kumimoji="1" lang="en-US" altLang="ja-JP" dirty="0"/>
              <a:t>SNR</a:t>
            </a:r>
            <a:r>
              <a:rPr kumimoji="1" lang="ja-JP" altLang="en-US" dirty="0"/>
              <a:t>を上昇させ、低</a:t>
            </a:r>
            <a:r>
              <a:rPr kumimoji="1" lang="en-US" altLang="ja-JP" dirty="0" err="1"/>
              <a:t>Venc</a:t>
            </a:r>
            <a:r>
              <a:rPr kumimoji="1" lang="ja-JP" altLang="en-US" dirty="0"/>
              <a:t>で撮影することで</a:t>
            </a:r>
            <a:r>
              <a:rPr kumimoji="1" lang="en-US" altLang="ja-JP" dirty="0"/>
              <a:t>VNR</a:t>
            </a:r>
            <a:r>
              <a:rPr kumimoji="1" lang="ja-JP" altLang="en-US" dirty="0"/>
              <a:t>を向上させました。</a:t>
            </a:r>
            <a:endParaRPr kumimoji="1" lang="en-US" altLang="ja-JP" dirty="0"/>
          </a:p>
          <a:p>
            <a:endParaRPr kumimoji="1" lang="en-US" altLang="ja-JP" dirty="0"/>
          </a:p>
          <a:p>
            <a:r>
              <a:rPr kumimoji="1" lang="ja-JP" altLang="en-US" dirty="0"/>
              <a:t>しかし、</a:t>
            </a:r>
            <a:r>
              <a:rPr kumimoji="1" lang="en-US" altLang="ja-JP" dirty="0"/>
              <a:t>PC-MRI</a:t>
            </a:r>
            <a:r>
              <a:rPr kumimoji="1" lang="ja-JP" altLang="en-US" dirty="0"/>
              <a:t>で得られた血管像は、</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47</a:t>
            </a:fld>
            <a:endParaRPr kumimoji="1" lang="ja-JP" altLang="en-US"/>
          </a:p>
        </p:txBody>
      </p:sp>
    </p:spTree>
    <p:extLst>
      <p:ext uri="{BB962C8B-B14F-4D97-AF65-F5344CB8AC3E}">
        <p14:creationId xmlns:p14="http://schemas.microsoft.com/office/powerpoint/2010/main" val="1980041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PC-MRI</a:t>
            </a:r>
            <a:r>
              <a:rPr kumimoji="1" lang="ja-JP" altLang="en-US" dirty="0"/>
              <a:t>について少しだけご説明させて頂きますが、</a:t>
            </a:r>
            <a:r>
              <a:rPr kumimoji="1" lang="en-US" altLang="ja-JP" dirty="0"/>
              <a:t>PCMRI</a:t>
            </a:r>
            <a:r>
              <a:rPr kumimoji="1" lang="ja-JP" altLang="en-US" dirty="0"/>
              <a:t>は流体解析をする用の</a:t>
            </a:r>
            <a:r>
              <a:rPr kumimoji="1" lang="en-US" altLang="ja-JP" dirty="0"/>
              <a:t>MRI</a:t>
            </a:r>
            <a:r>
              <a:rPr kumimoji="1" lang="ja-JP" altLang="en-US" dirty="0"/>
              <a:t>撮影方法で、強度画像と位相画像を取得します。強度画像というものは</a:t>
            </a:r>
            <a:r>
              <a:rPr kumimoji="1" lang="en-US" altLang="ja-JP" dirty="0"/>
              <a:t>TOFMRA</a:t>
            </a:r>
            <a:r>
              <a:rPr kumimoji="1" lang="ja-JP" altLang="en-US" dirty="0"/>
              <a:t>のようななじみのある画像を想像していただければ良いのですが、位相画像は他の撮影方法では登場しない画像で、なじみが薄いと思われますが、速度情報が詰まった画像と考えて頂ければよいかと存じます。</a:t>
            </a:r>
            <a:r>
              <a:rPr kumimoji="1" lang="en-US" altLang="ja-JP" dirty="0"/>
              <a:t>PCMRI</a:t>
            </a:r>
            <a:r>
              <a:rPr kumimoji="1" lang="ja-JP" altLang="en-US" dirty="0"/>
              <a:t>では</a:t>
            </a:r>
            <a:r>
              <a:rPr kumimoji="1" lang="en-US" altLang="ja-JP" dirty="0" err="1"/>
              <a:t>x,y,z</a:t>
            </a:r>
            <a:r>
              <a:rPr kumimoji="1" lang="ja-JP" altLang="en-US" dirty="0"/>
              <a:t>軸のそれぞれの位相画像、つまり速度情報と、強度画像を組み合わせることによって、脳血管の流速、流量、流線や</a:t>
            </a:r>
            <a:r>
              <a:rPr kumimoji="1" lang="en-US" altLang="ja-JP" dirty="0"/>
              <a:t>Wall</a:t>
            </a:r>
            <a:r>
              <a:rPr kumimoji="1" lang="ja-JP" altLang="en-US" dirty="0"/>
              <a:t> </a:t>
            </a:r>
            <a:r>
              <a:rPr kumimoji="1" lang="en-US" altLang="ja-JP" dirty="0"/>
              <a:t>shear</a:t>
            </a:r>
            <a:r>
              <a:rPr kumimoji="1" lang="ja-JP" altLang="en-US" dirty="0"/>
              <a:t> </a:t>
            </a:r>
            <a:r>
              <a:rPr kumimoji="1" lang="en-US" altLang="ja-JP" dirty="0"/>
              <a:t>stress</a:t>
            </a:r>
            <a:r>
              <a:rPr kumimoji="1" lang="ja-JP" altLang="en-US" dirty="0"/>
              <a:t>などを算出することが出来る撮影法になります</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4</a:t>
            </a:fld>
            <a:endParaRPr kumimoji="1" lang="ja-JP" altLang="en-US"/>
          </a:p>
        </p:txBody>
      </p:sp>
    </p:spTree>
    <p:extLst>
      <p:ext uri="{BB962C8B-B14F-4D97-AF65-F5344CB8AC3E}">
        <p14:creationId xmlns:p14="http://schemas.microsoft.com/office/powerpoint/2010/main" val="2648540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a:t>PC-MRI</a:t>
            </a:r>
            <a:r>
              <a:rPr kumimoji="1" lang="ja-JP" altLang="en-US" dirty="0"/>
              <a:t>を撮影するにあたってもう一つ必ず理解しておかなくてはならないことがあり、それは適切な</a:t>
            </a:r>
            <a:r>
              <a:rPr kumimoji="1" lang="en-US" altLang="ja-JP" dirty="0"/>
              <a:t>Velocity-encoding</a:t>
            </a:r>
            <a:r>
              <a:rPr kumimoji="1" lang="ja-JP" altLang="en-US" dirty="0"/>
              <a:t>、</a:t>
            </a:r>
            <a:r>
              <a:rPr kumimoji="1" lang="en-US" altLang="ja-JP" dirty="0" err="1"/>
              <a:t>Venc</a:t>
            </a:r>
            <a:r>
              <a:rPr kumimoji="1" lang="ja-JP" altLang="en-US" dirty="0"/>
              <a:t>になります。</a:t>
            </a:r>
            <a:r>
              <a:rPr kumimoji="1" lang="en-US" altLang="ja-JP" dirty="0"/>
              <a:t>VENC</a:t>
            </a:r>
            <a:r>
              <a:rPr kumimoji="1" lang="ja-JP" altLang="en-US" dirty="0"/>
              <a:t>は</a:t>
            </a:r>
            <a:r>
              <a:rPr kumimoji="1" lang="en-US" altLang="ja-JP" dirty="0"/>
              <a:t>PC-MRI</a:t>
            </a:r>
            <a:r>
              <a:rPr kumimoji="1" lang="ja-JP" altLang="en-US" dirty="0"/>
              <a:t>撮影前に設定するパラメータ </a:t>
            </a:r>
            <a:r>
              <a:rPr kumimoji="1" lang="en-US" altLang="ja-JP" dirty="0"/>
              <a:t>(cm/s) </a:t>
            </a:r>
            <a:r>
              <a:rPr kumimoji="1" lang="ja-JP" altLang="en-US" dirty="0"/>
              <a:t>の</a:t>
            </a:r>
            <a:r>
              <a:rPr kumimoji="1" lang="en-US" altLang="ja-JP" dirty="0"/>
              <a:t>1</a:t>
            </a:r>
            <a:r>
              <a:rPr kumimoji="1" lang="ja-JP" altLang="en-US" dirty="0"/>
              <a:t>つで、</a:t>
            </a:r>
            <a:r>
              <a:rPr kumimoji="1" lang="en-US" altLang="ja-JP" dirty="0"/>
              <a:t>PC-MRI</a:t>
            </a:r>
            <a:r>
              <a:rPr kumimoji="1" lang="ja-JP" altLang="en-US" dirty="0"/>
              <a:t>特有のものになります。</a:t>
            </a:r>
            <a:r>
              <a:rPr kumimoji="1" lang="en-US" altLang="ja-JP" dirty="0"/>
              <a:t>VENC</a:t>
            </a:r>
            <a:r>
              <a:rPr kumimoji="1" lang="ja-JP" altLang="en-US" dirty="0"/>
              <a:t>についてお示しした図を用いて説明させて頂きたいと存じますが、図は</a:t>
            </a:r>
            <a:r>
              <a:rPr kumimoji="1" lang="en-US" altLang="ja-JP" dirty="0" err="1"/>
              <a:t>Venc</a:t>
            </a:r>
            <a:r>
              <a:rPr kumimoji="1" lang="ja-JP" altLang="en-US" dirty="0"/>
              <a:t>を</a:t>
            </a:r>
            <a:r>
              <a:rPr kumimoji="1" lang="en-US" altLang="ja-JP" dirty="0"/>
              <a:t>80</a:t>
            </a:r>
            <a:r>
              <a:rPr kumimoji="1" lang="ja-JP" altLang="en-US" dirty="0"/>
              <a:t>㎝</a:t>
            </a:r>
            <a:r>
              <a:rPr kumimoji="1" lang="en-US" altLang="ja-JP" dirty="0"/>
              <a:t>, 40cm, 20cm, 10cm/s</a:t>
            </a:r>
            <a:r>
              <a:rPr kumimoji="1" lang="ja-JP" altLang="en-US" dirty="0"/>
              <a:t>それぞれ設定にした際の頭蓋内血管の</a:t>
            </a:r>
            <a:r>
              <a:rPr kumimoji="1" lang="en-US" altLang="ja-JP" dirty="0" err="1"/>
              <a:t>Saggital</a:t>
            </a:r>
            <a:r>
              <a:rPr kumimoji="1" lang="ja-JP" altLang="en-US" dirty="0"/>
              <a:t> </a:t>
            </a:r>
            <a:r>
              <a:rPr kumimoji="1" lang="en-US" altLang="ja-JP" dirty="0" err="1"/>
              <a:t>Mip</a:t>
            </a:r>
            <a:r>
              <a:rPr kumimoji="1" lang="ja-JP" altLang="en-US" dirty="0"/>
              <a:t>像になります。矢印で示した</a:t>
            </a:r>
            <a:r>
              <a:rPr kumimoji="1" lang="en-US" altLang="ja-JP" dirty="0"/>
              <a:t>ICV</a:t>
            </a:r>
            <a:r>
              <a:rPr kumimoji="1" lang="ja-JP" altLang="en-US" dirty="0"/>
              <a:t>は</a:t>
            </a:r>
            <a:r>
              <a:rPr kumimoji="1" lang="en-US" altLang="ja-JP" dirty="0"/>
              <a:t>VENC10</a:t>
            </a:r>
            <a:r>
              <a:rPr kumimoji="1" lang="ja-JP" altLang="en-US" dirty="0"/>
              <a:t>㎝</a:t>
            </a:r>
            <a:r>
              <a:rPr kumimoji="1" lang="en-US" altLang="ja-JP" dirty="0"/>
              <a:t>/s</a:t>
            </a:r>
            <a:r>
              <a:rPr kumimoji="1" lang="ja-JP" altLang="en-US" dirty="0"/>
              <a:t>で最もよく描出されている一方で、</a:t>
            </a:r>
            <a:r>
              <a:rPr kumimoji="1" lang="en-US" altLang="ja-JP" dirty="0"/>
              <a:t>20,40</a:t>
            </a:r>
            <a:r>
              <a:rPr kumimoji="1" lang="ja-JP" altLang="en-US" dirty="0"/>
              <a:t>で描出が乏しくなり、</a:t>
            </a:r>
            <a:r>
              <a:rPr kumimoji="1" lang="en-US" altLang="ja-JP" dirty="0"/>
              <a:t>VENC80</a:t>
            </a:r>
            <a:r>
              <a:rPr kumimoji="1" lang="ja-JP" altLang="en-US" dirty="0"/>
              <a:t>㎝</a:t>
            </a:r>
            <a:r>
              <a:rPr kumimoji="1" lang="en-US" altLang="ja-JP" dirty="0"/>
              <a:t>/s</a:t>
            </a:r>
            <a:r>
              <a:rPr kumimoji="1" lang="ja-JP" altLang="en-US" dirty="0"/>
              <a:t>では写ってもおりません。</a:t>
            </a:r>
            <a:r>
              <a:rPr kumimoji="1" lang="en-US" altLang="ja-JP" dirty="0"/>
              <a:t>PCMRI</a:t>
            </a:r>
            <a:r>
              <a:rPr kumimoji="1" lang="ja-JP" altLang="en-US" dirty="0"/>
              <a:t>はただ撮れば動脈や静脈全てを綺麗に描出できる方法では決してなく、設定した</a:t>
            </a:r>
            <a:r>
              <a:rPr kumimoji="1" lang="en-US" altLang="ja-JP" dirty="0" err="1"/>
              <a:t>Venc</a:t>
            </a:r>
            <a:r>
              <a:rPr kumimoji="1" lang="ja-JP" altLang="en-US" dirty="0"/>
              <a:t>をやや下回る程度の血管について、最も綺麗に描出できる撮影方法になります。今回の例では、頭蓋内静脈の一般的な流速は</a:t>
            </a:r>
            <a:r>
              <a:rPr kumimoji="1" lang="en-US" altLang="ja-JP" dirty="0"/>
              <a:t>10cm/s</a:t>
            </a:r>
            <a:r>
              <a:rPr kumimoji="1" lang="ja-JP" altLang="en-US" dirty="0"/>
              <a:t>を下回るため、</a:t>
            </a:r>
            <a:r>
              <a:rPr kumimoji="1" lang="en-US" altLang="ja-JP" dirty="0"/>
              <a:t>VENC</a:t>
            </a:r>
            <a:r>
              <a:rPr kumimoji="1" lang="ja-JP" altLang="en-US" dirty="0"/>
              <a:t>は</a:t>
            </a:r>
            <a:r>
              <a:rPr kumimoji="1" lang="en-US" altLang="ja-JP" dirty="0"/>
              <a:t>10</a:t>
            </a:r>
            <a:r>
              <a:rPr kumimoji="1" lang="ja-JP" altLang="en-US" dirty="0"/>
              <a:t>㎝</a:t>
            </a:r>
            <a:r>
              <a:rPr kumimoji="1" lang="en-US" altLang="ja-JP" dirty="0"/>
              <a:t>/s</a:t>
            </a:r>
            <a:r>
              <a:rPr kumimoji="1" lang="ja-JP" altLang="en-US" dirty="0"/>
              <a:t>で撮影するのが最適になることによります。一方、</a:t>
            </a:r>
            <a:r>
              <a:rPr kumimoji="1" lang="en-US" altLang="ja-JP" dirty="0"/>
              <a:t>IC</a:t>
            </a:r>
            <a:r>
              <a:rPr kumimoji="1" lang="ja-JP" altLang="en-US" dirty="0"/>
              <a:t>や</a:t>
            </a:r>
            <a:r>
              <a:rPr kumimoji="1" lang="en-US" altLang="ja-JP" dirty="0"/>
              <a:t>AC</a:t>
            </a:r>
            <a:r>
              <a:rPr kumimoji="1" lang="ja-JP" altLang="en-US" dirty="0"/>
              <a:t>の描出を見て頂きますと、</a:t>
            </a:r>
            <a:r>
              <a:rPr kumimoji="1" lang="en-US" altLang="ja-JP" dirty="0"/>
              <a:t>VENC</a:t>
            </a:r>
            <a:r>
              <a:rPr kumimoji="1" lang="ja-JP" altLang="en-US" dirty="0"/>
              <a:t> </a:t>
            </a:r>
            <a:r>
              <a:rPr kumimoji="1" lang="en-US" altLang="ja-JP" dirty="0"/>
              <a:t>10</a:t>
            </a:r>
            <a:r>
              <a:rPr kumimoji="1" lang="ja-JP" altLang="en-US" dirty="0"/>
              <a:t>㎝</a:t>
            </a:r>
            <a:r>
              <a:rPr kumimoji="1" lang="en-US" altLang="ja-JP" dirty="0"/>
              <a:t>/s</a:t>
            </a:r>
            <a:r>
              <a:rPr kumimoji="1" lang="ja-JP" altLang="en-US" dirty="0"/>
              <a:t>や</a:t>
            </a:r>
            <a:r>
              <a:rPr kumimoji="1" lang="en-US" altLang="ja-JP" dirty="0"/>
              <a:t>20</a:t>
            </a:r>
            <a:r>
              <a:rPr kumimoji="1" lang="ja-JP" altLang="en-US" dirty="0"/>
              <a:t>㎝</a:t>
            </a:r>
            <a:r>
              <a:rPr kumimoji="1" lang="en-US" altLang="ja-JP" dirty="0"/>
              <a:t>/s</a:t>
            </a:r>
            <a:r>
              <a:rPr kumimoji="1" lang="ja-JP" altLang="en-US" dirty="0"/>
              <a:t>で撮影した像よりも</a:t>
            </a:r>
            <a:r>
              <a:rPr kumimoji="1" lang="en-US" altLang="ja-JP" dirty="0"/>
              <a:t>40cm/s, 80cm/s</a:t>
            </a:r>
            <a:r>
              <a:rPr kumimoji="1" lang="ja-JP" altLang="en-US" dirty="0"/>
              <a:t>の方が綺麗に描出されていることが分かります。これは年齢によって異なりますが、</a:t>
            </a:r>
            <a:r>
              <a:rPr kumimoji="1" lang="en-US" altLang="ja-JP" dirty="0"/>
              <a:t>IC</a:t>
            </a:r>
            <a:r>
              <a:rPr kumimoji="1" lang="ja-JP" altLang="en-US" dirty="0"/>
              <a:t>の流速が</a:t>
            </a:r>
            <a:r>
              <a:rPr kumimoji="1" lang="en-US" altLang="ja-JP" dirty="0"/>
              <a:t>30-50cm/s</a:t>
            </a:r>
            <a:r>
              <a:rPr kumimoji="1" lang="ja-JP" altLang="en-US" dirty="0"/>
              <a:t>程度あるためになります。適切な</a:t>
            </a:r>
            <a:r>
              <a:rPr kumimoji="1" lang="en-US" altLang="ja-JP" dirty="0"/>
              <a:t>VENC</a:t>
            </a:r>
            <a:r>
              <a:rPr kumimoji="1" lang="ja-JP" altLang="en-US" dirty="0"/>
              <a:t>設定が</a:t>
            </a:r>
            <a:r>
              <a:rPr kumimoji="1" lang="en-US" altLang="ja-JP" dirty="0"/>
              <a:t>Velocity</a:t>
            </a:r>
            <a:r>
              <a:rPr kumimoji="1" lang="ja-JP" altLang="en-US" dirty="0"/>
              <a:t> </a:t>
            </a:r>
            <a:r>
              <a:rPr kumimoji="1" lang="en-US" altLang="ja-JP" dirty="0"/>
              <a:t>to noise</a:t>
            </a:r>
            <a:r>
              <a:rPr kumimoji="1" lang="ja-JP" altLang="en-US" dirty="0"/>
              <a:t> </a:t>
            </a:r>
            <a:r>
              <a:rPr kumimoji="1" lang="en-US" altLang="ja-JP" dirty="0"/>
              <a:t>ratio</a:t>
            </a:r>
            <a:r>
              <a:rPr kumimoji="1" lang="ja-JP" altLang="en-US" dirty="0"/>
              <a:t>の高い画像、ノイズの少ない速度情報の取得に繋がります。</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5</a:t>
            </a:fld>
            <a:endParaRPr kumimoji="1" lang="ja-JP" altLang="en-US"/>
          </a:p>
        </p:txBody>
      </p:sp>
    </p:spTree>
    <p:extLst>
      <p:ext uri="{BB962C8B-B14F-4D97-AF65-F5344CB8AC3E}">
        <p14:creationId xmlns:p14="http://schemas.microsoft.com/office/powerpoint/2010/main" val="40538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a:t>
            </a:r>
            <a:r>
              <a:rPr kumimoji="1" lang="en-US" altLang="ja-JP" dirty="0"/>
              <a:t>PC-MRI</a:t>
            </a:r>
            <a:r>
              <a:rPr kumimoji="1" lang="ja-JP" altLang="en-US" dirty="0"/>
              <a:t>の特性を踏まえたうえで、本研究の背景と目的ですが、</a:t>
            </a:r>
            <a:r>
              <a:rPr kumimoji="1" lang="ja-JP" altLang="en-US" dirty="0">
                <a:latin typeface="ＭＳ 明朝" panose="02020609040205080304" pitchFamily="17" charset="-128"/>
                <a:ea typeface="ＭＳ 明朝" panose="02020609040205080304" pitchFamily="17" charset="-128"/>
              </a:rPr>
              <a:t>脳動静脈奇形破裂のリスク因子として出血の既往、深部静脈流出など色々報告がありますが、流体解析の見地から脳動静脈奇形破裂のリスクを層別化した報告は非常に少ないのが現状であります。そこで、本研究の目的は、</a:t>
            </a:r>
            <a:r>
              <a:rPr kumimoji="1" lang="en-US" altLang="ja-JP" dirty="0">
                <a:latin typeface="ＭＳ 明朝" panose="02020609040205080304" pitchFamily="17" charset="-128"/>
                <a:ea typeface="ＭＳ 明朝" panose="02020609040205080304" pitchFamily="17" charset="-128"/>
              </a:rPr>
              <a:t>PC-MRI</a:t>
            </a:r>
            <a:r>
              <a:rPr kumimoji="1" lang="ja-JP" altLang="en-US" dirty="0">
                <a:latin typeface="ＭＳ 明朝" panose="02020609040205080304" pitchFamily="17" charset="-128"/>
                <a:ea typeface="ＭＳ 明朝" panose="02020609040205080304" pitchFamily="17" charset="-128"/>
              </a:rPr>
              <a:t>を使用して</a:t>
            </a:r>
            <a:r>
              <a:rPr lang="en-US" altLang="ja-JP" dirty="0">
                <a:ea typeface="ＭＳ 明朝" panose="02020609040205080304" pitchFamily="17" charset="-128"/>
              </a:rPr>
              <a:t>AVM</a:t>
            </a:r>
            <a:r>
              <a:rPr lang="ja-JP" altLang="en-US" dirty="0">
                <a:ea typeface="ＭＳ 明朝" panose="02020609040205080304" pitchFamily="17" charset="-128"/>
              </a:rPr>
              <a:t> </a:t>
            </a:r>
            <a:r>
              <a:rPr lang="en-US" altLang="ja-JP" dirty="0">
                <a:ea typeface="ＭＳ 明朝" panose="02020609040205080304" pitchFamily="17" charset="-128"/>
              </a:rPr>
              <a:t>blood</a:t>
            </a:r>
            <a:r>
              <a:rPr lang="ja-JP" altLang="en-US" dirty="0">
                <a:ea typeface="ＭＳ 明朝" panose="02020609040205080304" pitchFamily="17" charset="-128"/>
              </a:rPr>
              <a:t> </a:t>
            </a:r>
            <a:r>
              <a:rPr lang="en-US" altLang="ja-JP" dirty="0">
                <a:ea typeface="ＭＳ 明朝" panose="02020609040205080304" pitchFamily="17" charset="-128"/>
              </a:rPr>
              <a:t>flow</a:t>
            </a:r>
            <a:r>
              <a:rPr lang="ja-JP" altLang="en-US" dirty="0">
                <a:latin typeface="ＭＳ 明朝" panose="02020609040205080304" pitchFamily="17" charset="-128"/>
                <a:ea typeface="ＭＳ 明朝" panose="02020609040205080304" pitchFamily="17" charset="-128"/>
              </a:rPr>
              <a:t>と</a:t>
            </a:r>
            <a:r>
              <a:rPr lang="en-US" altLang="ja-JP" dirty="0">
                <a:ea typeface="ＭＳ 明朝" panose="02020609040205080304" pitchFamily="17" charset="-128"/>
              </a:rPr>
              <a:t>Draining blood flow</a:t>
            </a:r>
            <a:r>
              <a:rPr lang="ja-JP" altLang="en-US" dirty="0">
                <a:latin typeface="ＭＳ 明朝" panose="02020609040205080304" pitchFamily="17" charset="-128"/>
                <a:ea typeface="ＭＳ 明朝" panose="02020609040205080304" pitchFamily="17" charset="-128"/>
              </a:rPr>
              <a:t>を定量し、それらの不均衡性が出血に寄与しているかどうか、明らかにすることといたしました。これはどういうことかと申しますと、</a:t>
            </a:r>
            <a:r>
              <a:rPr lang="en-US" altLang="ja-JP" dirty="0">
                <a:latin typeface="ＭＳ 明朝" panose="02020609040205080304" pitchFamily="17" charset="-128"/>
                <a:ea typeface="ＭＳ 明朝" panose="02020609040205080304" pitchFamily="17" charset="-128"/>
              </a:rPr>
              <a:t>AVM</a:t>
            </a:r>
            <a:r>
              <a:rPr lang="ja-JP" altLang="en-US" dirty="0">
                <a:latin typeface="ＭＳ 明朝" panose="02020609040205080304" pitchFamily="17" charset="-128"/>
                <a:ea typeface="ＭＳ 明朝" panose="02020609040205080304" pitchFamily="17" charset="-128"/>
              </a:rPr>
              <a:t>患者はナイダスが存在するため患側脳の血流は著しく亢進しますが、異常に拡張した</a:t>
            </a:r>
            <a:r>
              <a:rPr lang="en-US" altLang="ja-JP" dirty="0">
                <a:latin typeface="ＭＳ 明朝" panose="02020609040205080304" pitchFamily="17" charset="-128"/>
                <a:ea typeface="ＭＳ 明朝" panose="02020609040205080304" pitchFamily="17" charset="-128"/>
              </a:rPr>
              <a:t>Drainer</a:t>
            </a:r>
            <a:r>
              <a:rPr lang="ja-JP" altLang="en-US" dirty="0">
                <a:latin typeface="ＭＳ 明朝" panose="02020609040205080304" pitchFamily="17" charset="-128"/>
                <a:ea typeface="ＭＳ 明朝" panose="02020609040205080304" pitchFamily="17" charset="-128"/>
              </a:rPr>
              <a:t>がその血流を排出して血行動態を保っている状態と考えます。しかし、破裂例においては、血流の増加に対してドレーナーの発達が間に合っておらず、</a:t>
            </a:r>
            <a:r>
              <a:rPr lang="en-US" altLang="ja-JP" dirty="0">
                <a:latin typeface="ＭＳ 明朝" panose="02020609040205080304" pitchFamily="17" charset="-128"/>
                <a:ea typeface="ＭＳ 明朝" panose="02020609040205080304" pitchFamily="17" charset="-128"/>
              </a:rPr>
              <a:t>in</a:t>
            </a:r>
            <a:r>
              <a:rPr lang="ja-JP" altLang="en-US" dirty="0">
                <a:latin typeface="ＭＳ 明朝" panose="02020609040205080304" pitchFamily="17" charset="-128"/>
                <a:ea typeface="ＭＳ 明朝" panose="02020609040205080304" pitchFamily="17" charset="-128"/>
              </a:rPr>
              <a:t>がおおいわりに</a:t>
            </a:r>
            <a:r>
              <a:rPr lang="en-US" altLang="ja-JP" dirty="0">
                <a:latin typeface="ＭＳ 明朝" panose="02020609040205080304" pitchFamily="17" charset="-128"/>
                <a:ea typeface="ＭＳ 明朝" panose="02020609040205080304" pitchFamily="17" charset="-128"/>
              </a:rPr>
              <a:t>out</a:t>
            </a:r>
            <a:r>
              <a:rPr lang="ja-JP" altLang="en-US" dirty="0">
                <a:latin typeface="ＭＳ 明朝" panose="02020609040205080304" pitchFamily="17" charset="-128"/>
                <a:ea typeface="ＭＳ 明朝" panose="02020609040205080304" pitchFamily="17" charset="-128"/>
              </a:rPr>
              <a:t>が少なく、血液が出口でうっ滞して圧が上がるなどして、やがてナイダスの破裂に至るのではないかと予想したことに本研究は起因いたします。</a:t>
            </a:r>
            <a:endParaRPr kumimoji="1" lang="en-US" altLang="ja-JP" dirty="0">
              <a:latin typeface="ＭＳ 明朝" panose="02020609040205080304" pitchFamily="17" charset="-128"/>
              <a:ea typeface="ＭＳ 明朝" panose="02020609040205080304" pitchFamily="17" charset="-128"/>
            </a:endParaRP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6</a:t>
            </a:fld>
            <a:endParaRPr kumimoji="1" lang="ja-JP" altLang="en-US"/>
          </a:p>
        </p:txBody>
      </p:sp>
    </p:spTree>
    <p:extLst>
      <p:ext uri="{BB962C8B-B14F-4D97-AF65-F5344CB8AC3E}">
        <p14:creationId xmlns:p14="http://schemas.microsoft.com/office/powerpoint/2010/main" val="9737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a:t>
            </a:r>
            <a:r>
              <a:rPr kumimoji="1" lang="en-US" altLang="ja-JP" dirty="0"/>
              <a:t>AVM blood flow</a:t>
            </a:r>
            <a:r>
              <a:rPr kumimoji="1" lang="ja-JP" altLang="en-US" dirty="0"/>
              <a:t>（患側大脳半球の血流増加量）と定義し、その計算式は、</a:t>
            </a:r>
            <a:r>
              <a:rPr kumimoji="1" lang="en-US" altLang="ja-JP" dirty="0"/>
              <a:t>(</a:t>
            </a:r>
            <a:r>
              <a:rPr kumimoji="1" lang="ja-JP" altLang="en-US" dirty="0"/>
              <a:t>患側</a:t>
            </a:r>
            <a:r>
              <a:rPr kumimoji="1" lang="en-US" altLang="ja-JP" dirty="0"/>
              <a:t>A2 Flow + M1 + P2) – (</a:t>
            </a:r>
            <a:r>
              <a:rPr kumimoji="1" lang="ja-JP" altLang="en-US" dirty="0"/>
              <a:t>健側</a:t>
            </a:r>
            <a:r>
              <a:rPr kumimoji="1" lang="en-US" altLang="ja-JP" dirty="0"/>
              <a:t>A2 + M1 + P2) </a:t>
            </a:r>
            <a:r>
              <a:rPr kumimoji="1" lang="ja-JP" altLang="en-US" dirty="0"/>
              <a:t>といたしました。健常者では、上記の減算はほぼ０となりますが、</a:t>
            </a:r>
            <a:r>
              <a:rPr kumimoji="1" lang="en-US" altLang="ja-JP" dirty="0"/>
              <a:t>AVM</a:t>
            </a:r>
            <a:r>
              <a:rPr kumimoji="1" lang="ja-JP" altLang="en-US" dirty="0"/>
              <a:t>患者では上記減算が０になりません。</a:t>
            </a:r>
            <a:r>
              <a:rPr kumimoji="1" lang="en-US" altLang="ja-JP" dirty="0"/>
              <a:t>Nidus</a:t>
            </a:r>
            <a:r>
              <a:rPr kumimoji="1" lang="ja-JP" altLang="en-US" dirty="0"/>
              <a:t>サイズが大きければ大きいほど、上記結果は拡大する傾向があります。そのため、今回</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をこのように定義しました。そのため、～～～。そして、解析基準に達していれば、</a:t>
            </a:r>
            <a:r>
              <a:rPr kumimoji="1" lang="en-US" altLang="ja-JP" dirty="0"/>
              <a:t>AVM</a:t>
            </a:r>
            <a:r>
              <a:rPr kumimoji="1" lang="ja-JP" altLang="en-US" dirty="0"/>
              <a:t> </a:t>
            </a:r>
            <a:r>
              <a:rPr kumimoji="1" lang="en-US" altLang="ja-JP" dirty="0"/>
              <a:t>blood flow</a:t>
            </a:r>
            <a:r>
              <a:rPr kumimoji="1" lang="ja-JP" altLang="en-US" dirty="0"/>
              <a:t>と</a:t>
            </a:r>
            <a:r>
              <a:rPr kumimoji="1" lang="en-US" altLang="ja-JP" dirty="0"/>
              <a:t>Draining blood flow</a:t>
            </a:r>
            <a:r>
              <a:rPr kumimoji="1" lang="ja-JP" altLang="en-US" dirty="0"/>
              <a:t>を算出致しております。</a:t>
            </a:r>
            <a:r>
              <a:rPr kumimoji="1" lang="en-US" altLang="ja-JP" dirty="0"/>
              <a:t>Draining</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は</a:t>
            </a:r>
            <a:r>
              <a:rPr kumimoji="1" lang="en-US" altLang="ja-JP" dirty="0"/>
              <a:t>Drainer</a:t>
            </a:r>
            <a:r>
              <a:rPr kumimoji="1" lang="ja-JP" altLang="en-US" dirty="0"/>
              <a:t>を</a:t>
            </a:r>
            <a:r>
              <a:rPr kumimoji="1" lang="en-US" altLang="ja-JP" dirty="0"/>
              <a:t>DSA</a:t>
            </a:r>
            <a:r>
              <a:rPr kumimoji="1" lang="ja-JP" altLang="en-US" dirty="0"/>
              <a:t>で確認し、原則すべての</a:t>
            </a:r>
            <a:r>
              <a:rPr kumimoji="1" lang="en-US" altLang="ja-JP" dirty="0"/>
              <a:t>Drainer</a:t>
            </a:r>
            <a:r>
              <a:rPr kumimoji="1" lang="ja-JP" altLang="en-US" dirty="0"/>
              <a:t>の流量を計算して合算して算出しました。</a:t>
            </a: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7</a:t>
            </a:fld>
            <a:endParaRPr kumimoji="1" lang="ja-JP" altLang="en-US"/>
          </a:p>
        </p:txBody>
      </p:sp>
    </p:spTree>
    <p:extLst>
      <p:ext uri="{BB962C8B-B14F-4D97-AF65-F5344CB8AC3E}">
        <p14:creationId xmlns:p14="http://schemas.microsoft.com/office/powerpoint/2010/main" val="11658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a:t>
            </a:r>
            <a:r>
              <a:rPr kumimoji="1" lang="en-US" altLang="ja-JP" dirty="0"/>
              <a:t>PC-MRI</a:t>
            </a:r>
            <a:r>
              <a:rPr kumimoji="1" lang="ja-JP" altLang="en-US" dirty="0"/>
              <a:t>の特性を踏まえたうえで、本研究の背景と目的ですが、</a:t>
            </a:r>
            <a:r>
              <a:rPr kumimoji="1" lang="ja-JP" altLang="en-US" dirty="0">
                <a:latin typeface="ＭＳ 明朝" panose="02020609040205080304" pitchFamily="17" charset="-128"/>
                <a:ea typeface="ＭＳ 明朝" panose="02020609040205080304" pitchFamily="17" charset="-128"/>
              </a:rPr>
              <a:t>脳動静脈奇形破裂のリスク因子として出血の既往、深部静脈流出など色々報告がありますが、流体解析の見地から脳動静脈奇形破裂のリスクを層別化した報告は非常に少ないのが現状であります。そこで、本研究の目的は、</a:t>
            </a:r>
            <a:r>
              <a:rPr kumimoji="1" lang="en-US" altLang="ja-JP" dirty="0">
                <a:latin typeface="ＭＳ 明朝" panose="02020609040205080304" pitchFamily="17" charset="-128"/>
                <a:ea typeface="ＭＳ 明朝" panose="02020609040205080304" pitchFamily="17" charset="-128"/>
              </a:rPr>
              <a:t>PC-MRI</a:t>
            </a:r>
            <a:r>
              <a:rPr kumimoji="1" lang="ja-JP" altLang="en-US" dirty="0">
                <a:latin typeface="ＭＳ 明朝" panose="02020609040205080304" pitchFamily="17" charset="-128"/>
                <a:ea typeface="ＭＳ 明朝" panose="02020609040205080304" pitchFamily="17" charset="-128"/>
              </a:rPr>
              <a:t>を使用して</a:t>
            </a:r>
            <a:r>
              <a:rPr lang="en-US" altLang="ja-JP" dirty="0">
                <a:ea typeface="ＭＳ 明朝" panose="02020609040205080304" pitchFamily="17" charset="-128"/>
              </a:rPr>
              <a:t>AVM</a:t>
            </a:r>
            <a:r>
              <a:rPr lang="ja-JP" altLang="en-US" dirty="0">
                <a:ea typeface="ＭＳ 明朝" panose="02020609040205080304" pitchFamily="17" charset="-128"/>
              </a:rPr>
              <a:t> </a:t>
            </a:r>
            <a:r>
              <a:rPr lang="en-US" altLang="ja-JP" dirty="0">
                <a:ea typeface="ＭＳ 明朝" panose="02020609040205080304" pitchFamily="17" charset="-128"/>
              </a:rPr>
              <a:t>blood</a:t>
            </a:r>
            <a:r>
              <a:rPr lang="ja-JP" altLang="en-US" dirty="0">
                <a:ea typeface="ＭＳ 明朝" panose="02020609040205080304" pitchFamily="17" charset="-128"/>
              </a:rPr>
              <a:t> </a:t>
            </a:r>
            <a:r>
              <a:rPr lang="en-US" altLang="ja-JP" dirty="0">
                <a:ea typeface="ＭＳ 明朝" panose="02020609040205080304" pitchFamily="17" charset="-128"/>
              </a:rPr>
              <a:t>flow</a:t>
            </a:r>
            <a:r>
              <a:rPr lang="ja-JP" altLang="en-US" dirty="0">
                <a:latin typeface="ＭＳ 明朝" panose="02020609040205080304" pitchFamily="17" charset="-128"/>
                <a:ea typeface="ＭＳ 明朝" panose="02020609040205080304" pitchFamily="17" charset="-128"/>
              </a:rPr>
              <a:t>と</a:t>
            </a:r>
            <a:r>
              <a:rPr lang="en-US" altLang="ja-JP" dirty="0">
                <a:ea typeface="ＭＳ 明朝" panose="02020609040205080304" pitchFamily="17" charset="-128"/>
              </a:rPr>
              <a:t>Draining blood flow</a:t>
            </a:r>
            <a:r>
              <a:rPr lang="ja-JP" altLang="en-US" dirty="0">
                <a:latin typeface="ＭＳ 明朝" panose="02020609040205080304" pitchFamily="17" charset="-128"/>
                <a:ea typeface="ＭＳ 明朝" panose="02020609040205080304" pitchFamily="17" charset="-128"/>
              </a:rPr>
              <a:t>を定量し、それらの不均衡性が出血に寄与しているかどうか、明らかにすることといたしました。これはどういうことかと申しますと、</a:t>
            </a:r>
            <a:r>
              <a:rPr lang="en-US" altLang="ja-JP" dirty="0">
                <a:latin typeface="ＭＳ 明朝" panose="02020609040205080304" pitchFamily="17" charset="-128"/>
                <a:ea typeface="ＭＳ 明朝" panose="02020609040205080304" pitchFamily="17" charset="-128"/>
              </a:rPr>
              <a:t>AVM</a:t>
            </a:r>
            <a:r>
              <a:rPr lang="ja-JP" altLang="en-US" dirty="0">
                <a:latin typeface="ＭＳ 明朝" panose="02020609040205080304" pitchFamily="17" charset="-128"/>
                <a:ea typeface="ＭＳ 明朝" panose="02020609040205080304" pitchFamily="17" charset="-128"/>
              </a:rPr>
              <a:t>患者はナイダスが存在するため患側脳の血流は著しく亢進しますが、異常に拡張した</a:t>
            </a:r>
            <a:r>
              <a:rPr lang="en-US" altLang="ja-JP" dirty="0">
                <a:latin typeface="ＭＳ 明朝" panose="02020609040205080304" pitchFamily="17" charset="-128"/>
                <a:ea typeface="ＭＳ 明朝" panose="02020609040205080304" pitchFamily="17" charset="-128"/>
              </a:rPr>
              <a:t>Drainer</a:t>
            </a:r>
            <a:r>
              <a:rPr lang="ja-JP" altLang="en-US" dirty="0">
                <a:latin typeface="ＭＳ 明朝" panose="02020609040205080304" pitchFamily="17" charset="-128"/>
                <a:ea typeface="ＭＳ 明朝" panose="02020609040205080304" pitchFamily="17" charset="-128"/>
              </a:rPr>
              <a:t>がその血流を排出して血行動態を保っている状態と考えます。しかし、破裂例においては、血流の増加に対してドレーナーの発達が間に合っておらず、</a:t>
            </a:r>
            <a:r>
              <a:rPr lang="en-US" altLang="ja-JP" dirty="0">
                <a:latin typeface="ＭＳ 明朝" panose="02020609040205080304" pitchFamily="17" charset="-128"/>
                <a:ea typeface="ＭＳ 明朝" panose="02020609040205080304" pitchFamily="17" charset="-128"/>
              </a:rPr>
              <a:t>in</a:t>
            </a:r>
            <a:r>
              <a:rPr lang="ja-JP" altLang="en-US" dirty="0">
                <a:latin typeface="ＭＳ 明朝" panose="02020609040205080304" pitchFamily="17" charset="-128"/>
                <a:ea typeface="ＭＳ 明朝" panose="02020609040205080304" pitchFamily="17" charset="-128"/>
              </a:rPr>
              <a:t>がおおいわりに</a:t>
            </a:r>
            <a:r>
              <a:rPr lang="en-US" altLang="ja-JP" dirty="0">
                <a:latin typeface="ＭＳ 明朝" panose="02020609040205080304" pitchFamily="17" charset="-128"/>
                <a:ea typeface="ＭＳ 明朝" panose="02020609040205080304" pitchFamily="17" charset="-128"/>
              </a:rPr>
              <a:t>out</a:t>
            </a:r>
            <a:r>
              <a:rPr lang="ja-JP" altLang="en-US" dirty="0">
                <a:latin typeface="ＭＳ 明朝" panose="02020609040205080304" pitchFamily="17" charset="-128"/>
                <a:ea typeface="ＭＳ 明朝" panose="02020609040205080304" pitchFamily="17" charset="-128"/>
              </a:rPr>
              <a:t>が少なく、血液が出口でうっ滞して圧が上がるなどして、やがてナイダスの破裂に至るのではないかと予想したことに本研究は起因いたします。</a:t>
            </a:r>
            <a:endParaRPr kumimoji="1" lang="en-US" altLang="ja-JP" dirty="0">
              <a:latin typeface="ＭＳ 明朝" panose="02020609040205080304" pitchFamily="17" charset="-128"/>
              <a:ea typeface="ＭＳ 明朝" panose="02020609040205080304" pitchFamily="17" charset="-128"/>
            </a:endParaRPr>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8</a:t>
            </a:fld>
            <a:endParaRPr kumimoji="1" lang="ja-JP" altLang="en-US"/>
          </a:p>
        </p:txBody>
      </p:sp>
    </p:spTree>
    <p:extLst>
      <p:ext uri="{BB962C8B-B14F-4D97-AF65-F5344CB8AC3E}">
        <p14:creationId xmlns:p14="http://schemas.microsoft.com/office/powerpoint/2010/main" val="142559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本研究の</a:t>
            </a:r>
            <a:r>
              <a:rPr kumimoji="1" lang="en-US" altLang="ja-JP" dirty="0"/>
              <a:t>Material</a:t>
            </a:r>
            <a:r>
              <a:rPr kumimoji="1" lang="ja-JP" altLang="en-US" dirty="0"/>
              <a:t>ですが、現在のところ、</a:t>
            </a:r>
            <a:r>
              <a:rPr kumimoji="1" lang="en-US" altLang="ja-JP" dirty="0"/>
              <a:t>2016</a:t>
            </a:r>
            <a:r>
              <a:rPr kumimoji="1" lang="ja-JP" altLang="en-US" dirty="0"/>
              <a:t>年</a:t>
            </a:r>
            <a:r>
              <a:rPr lang="en-US" altLang="ja-JP" dirty="0"/>
              <a:t>3</a:t>
            </a:r>
            <a:r>
              <a:rPr kumimoji="1" lang="ja-JP" altLang="en-US" dirty="0"/>
              <a:t>月から</a:t>
            </a:r>
            <a:r>
              <a:rPr kumimoji="1" lang="en-US" altLang="ja-JP" dirty="0"/>
              <a:t>2019</a:t>
            </a:r>
            <a:r>
              <a:rPr kumimoji="1" lang="ja-JP" altLang="en-US" dirty="0"/>
              <a:t>年</a:t>
            </a:r>
            <a:r>
              <a:rPr kumimoji="1" lang="en-US" altLang="ja-JP" dirty="0"/>
              <a:t>10</a:t>
            </a:r>
            <a:r>
              <a:rPr kumimoji="1" lang="ja-JP" altLang="en-US" dirty="0"/>
              <a:t>月まで当院</a:t>
            </a:r>
            <a:r>
              <a:rPr lang="ja-JP" altLang="en-US" dirty="0"/>
              <a:t>に入院</a:t>
            </a:r>
            <a:r>
              <a:rPr kumimoji="1" lang="ja-JP" altLang="en-US" dirty="0"/>
              <a:t>した未治療のテント上</a:t>
            </a:r>
            <a:r>
              <a:rPr kumimoji="1" lang="en-US" altLang="ja-JP" dirty="0"/>
              <a:t>AVM</a:t>
            </a:r>
            <a:r>
              <a:rPr kumimoji="1" lang="ja-JP" altLang="en-US" dirty="0"/>
              <a:t>患者</a:t>
            </a:r>
            <a:r>
              <a:rPr kumimoji="1" lang="en-US" altLang="ja-JP" dirty="0"/>
              <a:t>60</a:t>
            </a:r>
            <a:r>
              <a:rPr kumimoji="1" lang="ja-JP" altLang="en-US" dirty="0"/>
              <a:t>例を後方視的に検討しております。除外基準は以下の通りで</a:t>
            </a:r>
            <a:r>
              <a:rPr kumimoji="1" lang="en-US" altLang="ja-JP" dirty="0"/>
              <a:t>21</a:t>
            </a:r>
            <a:r>
              <a:rPr kumimoji="1" lang="ja-JP" altLang="en-US" dirty="0"/>
              <a:t>例が対象となりました。残念ながら除外が多いのですが、その理由として、</a:t>
            </a:r>
            <a:r>
              <a:rPr kumimoji="1" lang="en-US" altLang="ja-JP" dirty="0"/>
              <a:t>NIDUS</a:t>
            </a:r>
            <a:r>
              <a:rPr kumimoji="1" lang="ja-JP" altLang="en-US" dirty="0"/>
              <a:t>の範囲に限局した狭い範囲でしか</a:t>
            </a:r>
            <a:r>
              <a:rPr kumimoji="1" lang="en-US" altLang="ja-JP" dirty="0"/>
              <a:t>PCMRI</a:t>
            </a:r>
            <a:r>
              <a:rPr kumimoji="1" lang="ja-JP" altLang="en-US" dirty="0"/>
              <a:t>を撮像しておらず、撮影範囲内に</a:t>
            </a:r>
            <a:r>
              <a:rPr kumimoji="1" lang="en-US" altLang="ja-JP" dirty="0"/>
              <a:t>A2,</a:t>
            </a:r>
            <a:r>
              <a:rPr kumimoji="1" lang="ja-JP" altLang="en-US" dirty="0"/>
              <a:t> </a:t>
            </a:r>
            <a:r>
              <a:rPr kumimoji="1" lang="en-US" altLang="ja-JP" dirty="0"/>
              <a:t>M1</a:t>
            </a:r>
            <a:r>
              <a:rPr kumimoji="1" lang="ja-JP" altLang="en-US" dirty="0"/>
              <a:t>、</a:t>
            </a:r>
            <a:r>
              <a:rPr kumimoji="1" lang="en-US" altLang="ja-JP" dirty="0"/>
              <a:t>P2</a:t>
            </a:r>
            <a:r>
              <a:rPr kumimoji="1" lang="ja-JP" altLang="en-US" dirty="0"/>
              <a:t>が入っていない症例は除外しております。何故</a:t>
            </a:r>
            <a:r>
              <a:rPr kumimoji="1" lang="en-US" altLang="ja-JP" dirty="0"/>
              <a:t>A2,</a:t>
            </a:r>
            <a:r>
              <a:rPr kumimoji="1" lang="ja-JP" altLang="en-US" dirty="0"/>
              <a:t> </a:t>
            </a:r>
            <a:r>
              <a:rPr kumimoji="1" lang="en-US" altLang="ja-JP" dirty="0"/>
              <a:t>M1,</a:t>
            </a:r>
            <a:r>
              <a:rPr kumimoji="1" lang="ja-JP" altLang="en-US" dirty="0"/>
              <a:t> </a:t>
            </a:r>
            <a:r>
              <a:rPr kumimoji="1" lang="en-US" altLang="ja-JP" dirty="0"/>
              <a:t>P2</a:t>
            </a:r>
            <a:r>
              <a:rPr kumimoji="1" lang="ja-JP" altLang="en-US" dirty="0"/>
              <a:t>が入っていないと除外したのかと言いますと、～～～～、そのため、</a:t>
            </a:r>
            <a:r>
              <a:rPr kumimoji="1" lang="en-US" altLang="ja-JP" dirty="0"/>
              <a:t>A2,</a:t>
            </a:r>
            <a:r>
              <a:rPr kumimoji="1" lang="ja-JP" altLang="en-US" dirty="0"/>
              <a:t> </a:t>
            </a:r>
            <a:r>
              <a:rPr kumimoji="1" lang="en-US" altLang="ja-JP" dirty="0"/>
              <a:t>M1,</a:t>
            </a:r>
            <a:r>
              <a:rPr kumimoji="1" lang="ja-JP" altLang="en-US" dirty="0"/>
              <a:t> </a:t>
            </a:r>
            <a:r>
              <a:rPr kumimoji="1" lang="en-US" altLang="ja-JP" dirty="0"/>
              <a:t>P2</a:t>
            </a:r>
            <a:r>
              <a:rPr kumimoji="1" lang="ja-JP" altLang="en-US" dirty="0"/>
              <a:t>が入っていないと</a:t>
            </a:r>
            <a:r>
              <a:rPr kumimoji="1" lang="en-US" altLang="ja-JP" dirty="0"/>
              <a:t>AVM</a:t>
            </a:r>
            <a:r>
              <a:rPr kumimoji="1" lang="ja-JP" altLang="en-US" dirty="0"/>
              <a:t> </a:t>
            </a:r>
            <a:r>
              <a:rPr kumimoji="1" lang="en-US" altLang="ja-JP" dirty="0"/>
              <a:t>blood</a:t>
            </a:r>
            <a:r>
              <a:rPr kumimoji="1" lang="ja-JP" altLang="en-US" dirty="0"/>
              <a:t> </a:t>
            </a:r>
            <a:r>
              <a:rPr kumimoji="1" lang="en-US" altLang="ja-JP" dirty="0"/>
              <a:t>flow</a:t>
            </a:r>
            <a:r>
              <a:rPr kumimoji="1" lang="ja-JP" altLang="en-US" dirty="0"/>
              <a:t>が計算できないので、撮影範囲内にそれらが入っていない症例、頭頂部の</a:t>
            </a:r>
            <a:r>
              <a:rPr kumimoji="1" lang="en-US" altLang="ja-JP" dirty="0"/>
              <a:t>AVM</a:t>
            </a:r>
            <a:r>
              <a:rPr kumimoji="1" lang="ja-JP" altLang="en-US" dirty="0"/>
              <a:t>などが多く除外されております。その他の除外基準としては、</a:t>
            </a:r>
            <a:r>
              <a:rPr kumimoji="1" lang="en-US" altLang="ja-JP" dirty="0"/>
              <a:t>Low</a:t>
            </a:r>
            <a:r>
              <a:rPr kumimoji="1" lang="ja-JP" altLang="en-US" dirty="0"/>
              <a:t> </a:t>
            </a:r>
            <a:r>
              <a:rPr kumimoji="1" lang="en-US" altLang="ja-JP" dirty="0"/>
              <a:t>flow</a:t>
            </a:r>
            <a:r>
              <a:rPr kumimoji="1" lang="ja-JP" altLang="en-US" dirty="0"/>
              <a:t>でそもそも</a:t>
            </a:r>
            <a:r>
              <a:rPr kumimoji="1" lang="en-US" altLang="ja-JP" dirty="0"/>
              <a:t>PCMRI</a:t>
            </a:r>
            <a:r>
              <a:rPr kumimoji="1" lang="ja-JP" altLang="en-US" dirty="0"/>
              <a:t>で測定できない</a:t>
            </a:r>
            <a:r>
              <a:rPr kumimoji="1" lang="en-US" altLang="ja-JP" dirty="0"/>
              <a:t>4</a:t>
            </a:r>
            <a:r>
              <a:rPr kumimoji="1" lang="ja-JP" altLang="en-US" dirty="0"/>
              <a:t>例、</a:t>
            </a:r>
            <a:r>
              <a:rPr lang="ja-JP" altLang="en-US" sz="1200" dirty="0"/>
              <a:t>測定を実施していない</a:t>
            </a:r>
            <a:r>
              <a:rPr lang="en-US" altLang="ja-JP" sz="1200" dirty="0"/>
              <a:t>4</a:t>
            </a:r>
            <a:r>
              <a:rPr lang="ja-JP" altLang="en-US" sz="1200" dirty="0"/>
              <a:t>例なども除外しております。</a:t>
            </a:r>
            <a:endParaRPr kumimoji="1" lang="ja-JP" altLang="en-US" dirty="0"/>
          </a:p>
        </p:txBody>
      </p:sp>
      <p:sp>
        <p:nvSpPr>
          <p:cNvPr id="4" name="スライド番号プレースホルダー 3"/>
          <p:cNvSpPr>
            <a:spLocks noGrp="1"/>
          </p:cNvSpPr>
          <p:nvPr>
            <p:ph type="sldNum" sz="quarter" idx="5"/>
          </p:nvPr>
        </p:nvSpPr>
        <p:spPr/>
        <p:txBody>
          <a:bodyPr/>
          <a:lstStyle/>
          <a:p>
            <a:fld id="{6156EA39-7C4C-46EF-A386-B5AE53D5FF3D}" type="slidenum">
              <a:rPr kumimoji="1" lang="ja-JP" altLang="en-US" smtClean="0"/>
              <a:t>9</a:t>
            </a:fld>
            <a:endParaRPr kumimoji="1" lang="ja-JP" altLang="en-US"/>
          </a:p>
        </p:txBody>
      </p:sp>
    </p:spTree>
    <p:extLst>
      <p:ext uri="{BB962C8B-B14F-4D97-AF65-F5344CB8AC3E}">
        <p14:creationId xmlns:p14="http://schemas.microsoft.com/office/powerpoint/2010/main" val="22527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38AB6-3A93-4C85-B4F8-943FA5F6E7AA}"/>
              </a:ext>
            </a:extLst>
          </p:cNvPr>
          <p:cNvSpPr>
            <a:spLocks noGrp="1"/>
          </p:cNvSpPr>
          <p:nvPr>
            <p:ph type="ctrTitle" hasCustomPrompt="1"/>
          </p:nvPr>
        </p:nvSpPr>
        <p:spPr>
          <a:xfrm>
            <a:off x="1524000" y="1122363"/>
            <a:ext cx="9144000" cy="2387600"/>
          </a:xfrm>
        </p:spPr>
        <p:txBody>
          <a:bodyPr anchor="b"/>
          <a:lstStyle>
            <a:lvl1pPr algn="ctr">
              <a:defRPr sz="6000">
                <a:latin typeface="+mn-ea"/>
                <a:ea typeface="+mn-ea"/>
              </a:defRPr>
            </a:lvl1pPr>
          </a:lstStyle>
          <a:p>
            <a:r>
              <a:rPr kumimoji="1" lang="ja-JP" altLang="en-US" dirty="0"/>
              <a:t>マスター タイトルの書式設定設定</a:t>
            </a:r>
          </a:p>
        </p:txBody>
      </p:sp>
      <p:sp>
        <p:nvSpPr>
          <p:cNvPr id="3" name="字幕 2">
            <a:extLst>
              <a:ext uri="{FF2B5EF4-FFF2-40B4-BE49-F238E27FC236}">
                <a16:creationId xmlns:a16="http://schemas.microsoft.com/office/drawing/2014/main" id="{855F9AC4-5583-4DAA-8E82-D87D0F76E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a:extLst>
              <a:ext uri="{FF2B5EF4-FFF2-40B4-BE49-F238E27FC236}">
                <a16:creationId xmlns:a16="http://schemas.microsoft.com/office/drawing/2014/main" id="{224DD026-E9BC-46C8-A84C-78D74EAF3972}"/>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C274CDE4-9662-4F54-BBA6-06ABC339280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07CB4D-FB30-4DFB-B9AE-8844C1AC7D3E}"/>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2713084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8D470E-4052-433A-BC8A-C52CEEABD5E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0012AA-E02F-4271-9729-E05869FE982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A3DBD5-B085-4456-A089-2A51EF7405C8}"/>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2CB40389-FEF7-469E-87C5-8EDDB244A4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C07C96-9A17-474C-A511-C6594BB67AF2}"/>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142884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FA41C7A-752F-4B46-A81E-521C6A17731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BAA4E2-EB3A-455F-B383-28171AC9628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47BE08-4E62-4F3A-AE7A-EAD8158498BA}"/>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CBD89DEF-641B-495A-BCF8-38EFD30398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C0C86F-60FC-412C-B112-528D1F7C1130}"/>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385779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B4638-3A10-4D9E-997C-705A83EE54B7}"/>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FC8EF241-59E3-4C26-A8FD-D073CB832E6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35585F-A5E8-441A-B5B7-35CB5EF0A371}"/>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24F4C62D-CCE0-4D2F-8F72-06E6E32A39A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85893F-1DF7-468E-A715-980CF4B4A39C}"/>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20853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3CB39-F7FB-4DED-8C96-E3306152746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682825-F496-47AE-B860-981315413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72E45F-341A-41F9-A88F-8F73F3A4717D}"/>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5D9FF9A2-7FBA-4FFF-BB80-B9878CC861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78D341-75CB-466C-9572-021938543B09}"/>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113075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A19034-D1DC-4EAE-A0B5-C23ED4D9F0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DE0C1D-510C-4B97-8D52-69A095538A1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ECAAEBB-EC03-4568-8639-76B6FAEDB04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20992C8-AADE-4FC6-A6DC-2A0282C64F98}"/>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6" name="フッター プレースホルダー 5">
            <a:extLst>
              <a:ext uri="{FF2B5EF4-FFF2-40B4-BE49-F238E27FC236}">
                <a16:creationId xmlns:a16="http://schemas.microsoft.com/office/drawing/2014/main" id="{E9B32214-CAE0-416A-B522-73479879D4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AC5004-4DA7-4481-B164-6F69505EE774}"/>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333167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A3E4A-A459-4EEB-8794-44B4E3716B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884A16-3172-451A-90B7-AA13CA6BE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EF1D6F-FDFC-44B8-8313-1434C8A3DC6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70CE964-DBFC-4714-AA54-9B3792D2C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BE97524-0EF4-4AED-AFB3-F3A0212420D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57E162-D029-4163-9C94-D942BDFDCDF0}"/>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8" name="フッター プレースホルダー 7">
            <a:extLst>
              <a:ext uri="{FF2B5EF4-FFF2-40B4-BE49-F238E27FC236}">
                <a16:creationId xmlns:a16="http://schemas.microsoft.com/office/drawing/2014/main" id="{B1332368-8F8C-4EE9-80EB-C3F5BB4C9D5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2D92C4-3D97-4494-AF2A-DBFA2E0BCE64}"/>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130472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C086F-E93C-4FCD-9B0F-8B07EBF50E0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B16CC7E-6321-42A7-A95B-9873CEC209AA}"/>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4" name="フッター プレースホルダー 3">
            <a:extLst>
              <a:ext uri="{FF2B5EF4-FFF2-40B4-BE49-F238E27FC236}">
                <a16:creationId xmlns:a16="http://schemas.microsoft.com/office/drawing/2014/main" id="{517EF975-1491-47D3-B5B7-E1E8CFA342B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7C071F-D8CD-4D11-A6E8-B3A7A471101F}"/>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88013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6AF8B4-E71F-4456-A335-2F8429971996}"/>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3" name="フッター プレースホルダー 2">
            <a:extLst>
              <a:ext uri="{FF2B5EF4-FFF2-40B4-BE49-F238E27FC236}">
                <a16:creationId xmlns:a16="http://schemas.microsoft.com/office/drawing/2014/main" id="{96F40726-E4D4-406B-AE07-FF34F2C9623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2C8FEA-9209-4AE1-8A17-B8E8B5E425D8}"/>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544485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53343F-67E1-479A-B10F-8EB3917FA6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499920-FE8C-480F-8411-27C423BD9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284DCC2-D746-4E82-8921-5956784F3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DA36BE3-6B28-4426-BF5B-F69EACC4C62C}"/>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6" name="フッター プレースホルダー 5">
            <a:extLst>
              <a:ext uri="{FF2B5EF4-FFF2-40B4-BE49-F238E27FC236}">
                <a16:creationId xmlns:a16="http://schemas.microsoft.com/office/drawing/2014/main" id="{24BE6210-05DD-4111-AEE3-21D387B1FC3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F1AF8E-44E4-4733-8BAB-894003109439}"/>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144763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99CC3-9F12-4BB5-98A4-E94BE720496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39EE384-EC99-4BC0-B413-D92505107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6A310B3-93A6-4C4C-A0D8-633E567C4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C1BB1F-D44F-485E-982F-E47B9D19CF8D}"/>
              </a:ext>
            </a:extLst>
          </p:cNvPr>
          <p:cNvSpPr>
            <a:spLocks noGrp="1"/>
          </p:cNvSpPr>
          <p:nvPr>
            <p:ph type="dt" sz="half" idx="10"/>
          </p:nvPr>
        </p:nvSpPr>
        <p:spPr/>
        <p:txBody>
          <a:bodyPr/>
          <a:lstStyle/>
          <a:p>
            <a:fld id="{CFDC1DCB-68D0-44B9-A123-51B5E9C71133}" type="datetimeFigureOut">
              <a:rPr kumimoji="1" lang="ja-JP" altLang="en-US" smtClean="0"/>
              <a:t>2020/1/8</a:t>
            </a:fld>
            <a:endParaRPr kumimoji="1" lang="ja-JP" altLang="en-US"/>
          </a:p>
        </p:txBody>
      </p:sp>
      <p:sp>
        <p:nvSpPr>
          <p:cNvPr id="6" name="フッター プレースホルダー 5">
            <a:extLst>
              <a:ext uri="{FF2B5EF4-FFF2-40B4-BE49-F238E27FC236}">
                <a16:creationId xmlns:a16="http://schemas.microsoft.com/office/drawing/2014/main" id="{81D29ADB-6429-4453-A7F6-212DB7921CD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32133A3-E46C-4A59-926E-37C69995EAF4}"/>
              </a:ext>
            </a:extLst>
          </p:cNvPr>
          <p:cNvSpPr>
            <a:spLocks noGrp="1"/>
          </p:cNvSpPr>
          <p:nvPr>
            <p:ph type="sldNum" sz="quarter" idx="12"/>
          </p:nvPr>
        </p:nvSpPr>
        <p:spPr/>
        <p:txBody>
          <a:body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409334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1CFAE7-3F64-469E-8C65-F4E571A12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1CCD2B0-809B-4F03-9C0F-A95AEECE34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a:t>
            </a:r>
            <a:r>
              <a:rPr kumimoji="1" lang="en-US" altLang="ja-JP" dirty="0"/>
              <a:t>time new roman</a:t>
            </a:r>
            <a:endParaRPr kumimoji="1" lang="ja-JP" altLang="en-US"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29F5046-DEBA-4D1C-A9BD-EFAA847CF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DC1DCB-68D0-44B9-A123-51B5E9C71133}" type="datetimeFigureOut">
              <a:rPr kumimoji="1" lang="ja-JP" altLang="en-US" smtClean="0"/>
              <a:t>2020/1/8</a:t>
            </a:fld>
            <a:endParaRPr kumimoji="1" lang="ja-JP" altLang="en-US"/>
          </a:p>
        </p:txBody>
      </p:sp>
      <p:sp>
        <p:nvSpPr>
          <p:cNvPr id="5" name="フッター プレースホルダー 4">
            <a:extLst>
              <a:ext uri="{FF2B5EF4-FFF2-40B4-BE49-F238E27FC236}">
                <a16:creationId xmlns:a16="http://schemas.microsoft.com/office/drawing/2014/main" id="{B0091CED-C305-4195-852B-59E048FE0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376786C-977A-4E24-BF30-D7049C296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BE452-3DAB-4A79-9779-415111603678}" type="slidenum">
              <a:rPr kumimoji="1" lang="ja-JP" altLang="en-US" smtClean="0"/>
              <a:t>‹#›</a:t>
            </a:fld>
            <a:endParaRPr kumimoji="1" lang="ja-JP" altLang="en-US"/>
          </a:p>
        </p:txBody>
      </p:sp>
    </p:spTree>
    <p:extLst>
      <p:ext uri="{BB962C8B-B14F-4D97-AF65-F5344CB8AC3E}">
        <p14:creationId xmlns:p14="http://schemas.microsoft.com/office/powerpoint/2010/main" val="11898873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710B22-2FD6-43C0-B784-20A78B4FED19}"/>
              </a:ext>
            </a:extLst>
          </p:cNvPr>
          <p:cNvSpPr>
            <a:spLocks noGrp="1"/>
          </p:cNvSpPr>
          <p:nvPr>
            <p:ph type="ctrTitle"/>
          </p:nvPr>
        </p:nvSpPr>
        <p:spPr>
          <a:xfrm>
            <a:off x="1524000" y="1382615"/>
            <a:ext cx="9144000" cy="2387600"/>
          </a:xfrm>
        </p:spPr>
        <p:txBody>
          <a:bodyPr/>
          <a:lstStyle/>
          <a:p>
            <a:r>
              <a:rPr lang="ja-JP" altLang="en-US" dirty="0"/>
              <a:t>リサーチカンファランス</a:t>
            </a:r>
            <a:r>
              <a:rPr lang="en-US" altLang="ja-JP" dirty="0"/>
              <a:t>	</a:t>
            </a:r>
            <a:endParaRPr kumimoji="1" lang="ja-JP" altLang="en-US" dirty="0"/>
          </a:p>
        </p:txBody>
      </p:sp>
      <p:sp>
        <p:nvSpPr>
          <p:cNvPr id="3" name="字幕 2">
            <a:extLst>
              <a:ext uri="{FF2B5EF4-FFF2-40B4-BE49-F238E27FC236}">
                <a16:creationId xmlns:a16="http://schemas.microsoft.com/office/drawing/2014/main" id="{F0072407-0851-4D7B-B42A-4A5628F59246}"/>
              </a:ext>
            </a:extLst>
          </p:cNvPr>
          <p:cNvSpPr>
            <a:spLocks noGrp="1"/>
          </p:cNvSpPr>
          <p:nvPr>
            <p:ph type="subTitle" idx="1"/>
          </p:nvPr>
        </p:nvSpPr>
        <p:spPr>
          <a:xfrm>
            <a:off x="1524000" y="3953730"/>
            <a:ext cx="9144000" cy="1655762"/>
          </a:xfrm>
        </p:spPr>
        <p:txBody>
          <a:bodyPr/>
          <a:lstStyle/>
          <a:p>
            <a:r>
              <a:rPr kumimoji="1" lang="en-US" altLang="ja-JP" dirty="0"/>
              <a:t>2020.01.28 </a:t>
            </a:r>
          </a:p>
          <a:p>
            <a:r>
              <a:rPr kumimoji="1" lang="ja-JP" altLang="en-US" dirty="0"/>
              <a:t>大学院</a:t>
            </a:r>
            <a:r>
              <a:rPr kumimoji="1" lang="en-US" altLang="ja-JP" dirty="0"/>
              <a:t>2</a:t>
            </a:r>
            <a:r>
              <a:rPr kumimoji="1" lang="ja-JP" altLang="en-US" dirty="0"/>
              <a:t>年　武田　康寛</a:t>
            </a:r>
          </a:p>
        </p:txBody>
      </p:sp>
    </p:spTree>
    <p:extLst>
      <p:ext uri="{BB962C8B-B14F-4D97-AF65-F5344CB8AC3E}">
        <p14:creationId xmlns:p14="http://schemas.microsoft.com/office/powerpoint/2010/main" val="308922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C7C3D-E2D7-4D3A-BF42-0A73726331B8}"/>
              </a:ext>
            </a:extLst>
          </p:cNvPr>
          <p:cNvSpPr>
            <a:spLocks noGrp="1"/>
          </p:cNvSpPr>
          <p:nvPr>
            <p:ph type="title"/>
          </p:nvPr>
        </p:nvSpPr>
        <p:spPr>
          <a:xfrm>
            <a:off x="999979" y="225082"/>
            <a:ext cx="10515600" cy="1325563"/>
          </a:xfrm>
        </p:spPr>
        <p:txBody>
          <a:bodyPr/>
          <a:lstStyle/>
          <a:p>
            <a:r>
              <a:rPr lang="en-US" altLang="ja-JP" dirty="0"/>
              <a:t>Method</a:t>
            </a:r>
            <a:r>
              <a:rPr lang="ja-JP" altLang="en-US" dirty="0"/>
              <a:t>①　</a:t>
            </a:r>
            <a:r>
              <a:rPr lang="ja-JP" altLang="en-US" sz="3600" dirty="0"/>
              <a:t>～撮影法と解析基準の確認～</a:t>
            </a:r>
            <a:endParaRPr kumimoji="1" lang="ja-JP" altLang="en-US" sz="3600" dirty="0"/>
          </a:p>
        </p:txBody>
      </p:sp>
      <p:sp>
        <p:nvSpPr>
          <p:cNvPr id="3" name="コンテンツ プレースホルダー 2">
            <a:extLst>
              <a:ext uri="{FF2B5EF4-FFF2-40B4-BE49-F238E27FC236}">
                <a16:creationId xmlns:a16="http://schemas.microsoft.com/office/drawing/2014/main" id="{8937796D-428D-424D-A7C1-ADE0D32E1C79}"/>
              </a:ext>
            </a:extLst>
          </p:cNvPr>
          <p:cNvSpPr>
            <a:spLocks noGrp="1"/>
          </p:cNvSpPr>
          <p:nvPr>
            <p:ph idx="1"/>
          </p:nvPr>
        </p:nvSpPr>
        <p:spPr>
          <a:xfrm>
            <a:off x="4684541" y="1259058"/>
            <a:ext cx="7382121" cy="4962280"/>
          </a:xfrm>
        </p:spPr>
        <p:txBody>
          <a:bodyPr>
            <a:normAutofit/>
          </a:bodyPr>
          <a:lstStyle/>
          <a:p>
            <a:pPr marL="0" indent="0">
              <a:lnSpc>
                <a:spcPct val="150000"/>
              </a:lnSpc>
              <a:buNone/>
            </a:pPr>
            <a:r>
              <a:rPr kumimoji="1" lang="ja-JP" altLang="en-US" dirty="0"/>
              <a:t>・</a:t>
            </a:r>
            <a:r>
              <a:rPr kumimoji="1" lang="en-US" altLang="ja-JP" dirty="0"/>
              <a:t>3D PC-MRI</a:t>
            </a:r>
            <a:r>
              <a:rPr kumimoji="1" lang="ja-JP" altLang="en-US" dirty="0"/>
              <a:t>については原則全例でナイダス周囲を撮影し、</a:t>
            </a:r>
            <a:r>
              <a:rPr kumimoji="1" lang="en-US" altLang="ja-JP" dirty="0" err="1"/>
              <a:t>Venc</a:t>
            </a:r>
            <a:r>
              <a:rPr kumimoji="1" lang="ja-JP" altLang="en-US" dirty="0"/>
              <a:t> </a:t>
            </a:r>
            <a:r>
              <a:rPr kumimoji="1" lang="en-US" altLang="ja-JP" dirty="0"/>
              <a:t>100 cm/s </a:t>
            </a:r>
            <a:r>
              <a:rPr lang="ja-JP" altLang="en-US" dirty="0"/>
              <a:t>と</a:t>
            </a:r>
            <a:r>
              <a:rPr lang="en-US" altLang="ja-JP" dirty="0" err="1"/>
              <a:t>Venc</a:t>
            </a:r>
            <a:r>
              <a:rPr lang="en-US" altLang="ja-JP" dirty="0"/>
              <a:t> 25 or 50 cm/s</a:t>
            </a:r>
            <a:r>
              <a:rPr lang="ja-JP" altLang="en-US" dirty="0"/>
              <a:t> の</a:t>
            </a:r>
            <a:r>
              <a:rPr kumimoji="1" lang="en-US" altLang="ja-JP" dirty="0"/>
              <a:t>2</a:t>
            </a:r>
            <a:r>
              <a:rPr kumimoji="1" lang="ja-JP" altLang="en-US" dirty="0"/>
              <a:t>種類の</a:t>
            </a:r>
            <a:r>
              <a:rPr kumimoji="1" lang="en-US" altLang="ja-JP" dirty="0" err="1"/>
              <a:t>Venc</a:t>
            </a:r>
            <a:r>
              <a:rPr kumimoji="1" lang="ja-JP" altLang="en-US" dirty="0"/>
              <a:t>で撮影した。 </a:t>
            </a:r>
            <a:endParaRPr kumimoji="1" lang="en-US" altLang="ja-JP" dirty="0"/>
          </a:p>
          <a:p>
            <a:pPr marL="0" indent="0">
              <a:lnSpc>
                <a:spcPct val="150000"/>
              </a:lnSpc>
              <a:buNone/>
            </a:pPr>
            <a:endParaRPr kumimoji="1" lang="en-US" altLang="ja-JP" dirty="0"/>
          </a:p>
          <a:p>
            <a:pPr marL="0" indent="0">
              <a:lnSpc>
                <a:spcPct val="150000"/>
              </a:lnSpc>
              <a:buNone/>
            </a:pPr>
            <a:r>
              <a:rPr lang="ja-JP" altLang="en-US" dirty="0"/>
              <a:t>・</a:t>
            </a:r>
            <a:r>
              <a:rPr kumimoji="1" lang="ja-JP" altLang="en-US" dirty="0"/>
              <a:t>それらの強度画像を</a:t>
            </a:r>
            <a:r>
              <a:rPr kumimoji="1" lang="en-US" altLang="ja-JP" dirty="0"/>
              <a:t>Amira</a:t>
            </a:r>
            <a:r>
              <a:rPr kumimoji="1" lang="ja-JP" altLang="en-US" dirty="0"/>
              <a:t>を用いて</a:t>
            </a:r>
            <a:r>
              <a:rPr kumimoji="1" lang="en-US" altLang="ja-JP" dirty="0"/>
              <a:t>Surface</a:t>
            </a:r>
            <a:r>
              <a:rPr kumimoji="1" lang="ja-JP" altLang="en-US" dirty="0"/>
              <a:t> </a:t>
            </a:r>
            <a:r>
              <a:rPr kumimoji="1" lang="en-US" altLang="ja-JP" dirty="0"/>
              <a:t>rendering</a:t>
            </a:r>
            <a:r>
              <a:rPr kumimoji="1" lang="ja-JP" altLang="en-US" dirty="0"/>
              <a:t>法で左図のように表示し、解析基準に達しているか確認した。</a:t>
            </a:r>
            <a:endParaRPr kumimoji="1" lang="en-US" altLang="ja-JP" dirty="0"/>
          </a:p>
          <a:p>
            <a:pPr marL="0" indent="0">
              <a:lnSpc>
                <a:spcPct val="150000"/>
              </a:lnSpc>
              <a:buNone/>
            </a:pPr>
            <a:endParaRPr lang="en-US" altLang="ja-JP" dirty="0"/>
          </a:p>
        </p:txBody>
      </p:sp>
      <p:pic>
        <p:nvPicPr>
          <p:cNvPr id="6" name="図 5">
            <a:extLst>
              <a:ext uri="{FF2B5EF4-FFF2-40B4-BE49-F238E27FC236}">
                <a16:creationId xmlns:a16="http://schemas.microsoft.com/office/drawing/2014/main" id="{6C217B9C-B239-4BF0-8A68-91E3930B750B}"/>
              </a:ext>
            </a:extLst>
          </p:cNvPr>
          <p:cNvPicPr>
            <a:picLocks noChangeAspect="1"/>
          </p:cNvPicPr>
          <p:nvPr/>
        </p:nvPicPr>
        <p:blipFill rotWithShape="1">
          <a:blip r:embed="rId3">
            <a:extLst>
              <a:ext uri="{28A0092B-C50C-407E-A947-70E740481C1C}">
                <a14:useLocalDpi xmlns:a14="http://schemas.microsoft.com/office/drawing/2010/main" val="0"/>
              </a:ext>
            </a:extLst>
          </a:blip>
          <a:srcRect l="27292" t="9664" r="26528" b="33538"/>
          <a:stretch/>
        </p:blipFill>
        <p:spPr>
          <a:xfrm>
            <a:off x="255229" y="1661590"/>
            <a:ext cx="4213273" cy="3895149"/>
          </a:xfrm>
          <a:prstGeom prst="rect">
            <a:avLst/>
          </a:prstGeom>
        </p:spPr>
      </p:pic>
    </p:spTree>
    <p:extLst>
      <p:ext uri="{BB962C8B-B14F-4D97-AF65-F5344CB8AC3E}">
        <p14:creationId xmlns:p14="http://schemas.microsoft.com/office/powerpoint/2010/main" val="32162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DE1FAF-6314-49DA-8CAA-188905762888}"/>
              </a:ext>
            </a:extLst>
          </p:cNvPr>
          <p:cNvSpPr>
            <a:spLocks noGrp="1"/>
          </p:cNvSpPr>
          <p:nvPr>
            <p:ph type="title"/>
          </p:nvPr>
        </p:nvSpPr>
        <p:spPr/>
        <p:txBody>
          <a:bodyPr/>
          <a:lstStyle/>
          <a:p>
            <a:r>
              <a:rPr kumimoji="1" lang="en-US" altLang="ja-JP" dirty="0"/>
              <a:t>Method</a:t>
            </a:r>
            <a:r>
              <a:rPr kumimoji="1" lang="ja-JP" altLang="en-US" dirty="0"/>
              <a:t>　</a:t>
            </a:r>
            <a:r>
              <a:rPr kumimoji="1" lang="ja-JP" altLang="en-US" sz="3600" dirty="0"/>
              <a:t>～評価項目～</a:t>
            </a:r>
          </a:p>
        </p:txBody>
      </p:sp>
      <p:sp>
        <p:nvSpPr>
          <p:cNvPr id="3" name="コンテンツ プレースホルダー 2">
            <a:extLst>
              <a:ext uri="{FF2B5EF4-FFF2-40B4-BE49-F238E27FC236}">
                <a16:creationId xmlns:a16="http://schemas.microsoft.com/office/drawing/2014/main" id="{9FBA9A72-4714-4A62-9317-CC625D8C9C49}"/>
              </a:ext>
            </a:extLst>
          </p:cNvPr>
          <p:cNvSpPr>
            <a:spLocks noGrp="1"/>
          </p:cNvSpPr>
          <p:nvPr>
            <p:ph idx="1"/>
          </p:nvPr>
        </p:nvSpPr>
        <p:spPr>
          <a:xfrm>
            <a:off x="838200" y="1690688"/>
            <a:ext cx="10515600" cy="4486275"/>
          </a:xfrm>
        </p:spPr>
        <p:txBody>
          <a:bodyPr>
            <a:normAutofit lnSpcReduction="10000"/>
          </a:bodyPr>
          <a:lstStyle/>
          <a:p>
            <a:pPr>
              <a:lnSpc>
                <a:spcPct val="150000"/>
              </a:lnSpc>
            </a:pPr>
            <a:r>
              <a:rPr lang="ja-JP" altLang="en-US" dirty="0"/>
              <a:t>破裂例、未破裂例それぞれにおいて</a:t>
            </a:r>
            <a:r>
              <a:rPr kumimoji="1" lang="en-US" altLang="ja-JP" dirty="0"/>
              <a:t>Draining</a:t>
            </a:r>
            <a:r>
              <a:rPr kumimoji="1" lang="ja-JP" altLang="en-US" dirty="0"/>
              <a:t> </a:t>
            </a:r>
            <a:r>
              <a:rPr kumimoji="1" lang="en-US" altLang="ja-JP" dirty="0"/>
              <a:t>blood</a:t>
            </a:r>
            <a:r>
              <a:rPr kumimoji="1" lang="ja-JP" altLang="en-US" dirty="0"/>
              <a:t> </a:t>
            </a:r>
            <a:r>
              <a:rPr kumimoji="1" lang="en-US" altLang="ja-JP" dirty="0"/>
              <a:t>flow, AVM blood flow, The ratio of draining blood flow to AVM blood flow</a:t>
            </a:r>
            <a:r>
              <a:rPr kumimoji="1" lang="ja-JP" altLang="en-US" dirty="0"/>
              <a:t>を算出し、差がないか調べた。</a:t>
            </a:r>
            <a:endParaRPr kumimoji="1" lang="en-US" altLang="ja-JP" dirty="0"/>
          </a:p>
          <a:p>
            <a:pPr marL="0" indent="0">
              <a:lnSpc>
                <a:spcPct val="150000"/>
              </a:lnSpc>
              <a:buNone/>
            </a:pPr>
            <a:endParaRPr lang="en-US" altLang="ja-JP" dirty="0"/>
          </a:p>
          <a:p>
            <a:pPr>
              <a:lnSpc>
                <a:spcPct val="150000"/>
              </a:lnSpc>
            </a:pPr>
            <a:r>
              <a:rPr lang="ja-JP" altLang="en-US" dirty="0"/>
              <a:t>そのほか、</a:t>
            </a:r>
            <a:r>
              <a:rPr lang="en-US" altLang="ja-JP" dirty="0"/>
              <a:t>AVM</a:t>
            </a:r>
            <a:r>
              <a:rPr lang="ja-JP" altLang="en-US" dirty="0"/>
              <a:t> </a:t>
            </a:r>
            <a:r>
              <a:rPr lang="en-US" altLang="ja-JP" dirty="0"/>
              <a:t>blood</a:t>
            </a:r>
            <a:r>
              <a:rPr lang="ja-JP" altLang="en-US" dirty="0"/>
              <a:t> </a:t>
            </a:r>
            <a:r>
              <a:rPr lang="en-US" altLang="ja-JP" dirty="0"/>
              <a:t>flow</a:t>
            </a:r>
            <a:r>
              <a:rPr lang="ja-JP" altLang="en-US" dirty="0"/>
              <a:t>と</a:t>
            </a:r>
            <a:r>
              <a:rPr lang="en-US" altLang="ja-JP" dirty="0"/>
              <a:t>Nidus</a:t>
            </a:r>
            <a:r>
              <a:rPr lang="ja-JP" altLang="en-US" dirty="0"/>
              <a:t> </a:t>
            </a:r>
            <a:r>
              <a:rPr lang="en-US" altLang="ja-JP" dirty="0"/>
              <a:t>volume</a:t>
            </a:r>
            <a:r>
              <a:rPr lang="ja-JP" altLang="en-US" dirty="0"/>
              <a:t>の相関関係を調べたほか、既知の破裂危険因子と上記の比に関係性があるか調査した。</a:t>
            </a:r>
            <a:endParaRPr kumimoji="1" lang="en-US" altLang="ja-JP" dirty="0"/>
          </a:p>
        </p:txBody>
      </p:sp>
    </p:spTree>
    <p:extLst>
      <p:ext uri="{BB962C8B-B14F-4D97-AF65-F5344CB8AC3E}">
        <p14:creationId xmlns:p14="http://schemas.microsoft.com/office/powerpoint/2010/main" val="233654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1D62F-9DAF-44C4-A0C2-044421DD7F7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98CE6D1-936E-4AA3-91C6-9686B1C8BB52}"/>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E28DB86E-E5A6-40D5-B59B-CDD2644DBE2A}"/>
              </a:ext>
            </a:extLst>
          </p:cNvPr>
          <p:cNvPicPr>
            <a:picLocks noChangeAspect="1"/>
          </p:cNvPicPr>
          <p:nvPr/>
        </p:nvPicPr>
        <p:blipFill>
          <a:blip r:embed="rId3"/>
          <a:stretch>
            <a:fillRect/>
          </a:stretch>
        </p:blipFill>
        <p:spPr>
          <a:xfrm>
            <a:off x="2358550" y="0"/>
            <a:ext cx="7474900" cy="6858000"/>
          </a:xfrm>
          <a:prstGeom prst="rect">
            <a:avLst/>
          </a:prstGeom>
        </p:spPr>
      </p:pic>
    </p:spTree>
    <p:extLst>
      <p:ext uri="{BB962C8B-B14F-4D97-AF65-F5344CB8AC3E}">
        <p14:creationId xmlns:p14="http://schemas.microsoft.com/office/powerpoint/2010/main" val="186907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161F2-9650-4F4D-8480-CE0DCDD06C65}"/>
              </a:ext>
            </a:extLst>
          </p:cNvPr>
          <p:cNvSpPr>
            <a:spLocks noGrp="1"/>
          </p:cNvSpPr>
          <p:nvPr>
            <p:ph type="title"/>
          </p:nvPr>
        </p:nvSpPr>
        <p:spPr>
          <a:xfrm>
            <a:off x="505239" y="876"/>
            <a:ext cx="10515600" cy="872456"/>
          </a:xfrm>
        </p:spPr>
        <p:txBody>
          <a:bodyPr/>
          <a:lstStyle/>
          <a:p>
            <a:r>
              <a:rPr kumimoji="1" lang="en-US" altLang="ja-JP" dirty="0"/>
              <a:t>Patient</a:t>
            </a:r>
            <a:r>
              <a:rPr kumimoji="1" lang="ja-JP" altLang="en-US" dirty="0"/>
              <a:t> </a:t>
            </a:r>
            <a:r>
              <a:rPr kumimoji="1" lang="en-US" altLang="ja-JP" dirty="0"/>
              <a:t>characteristics</a:t>
            </a:r>
            <a:endParaRPr kumimoji="1" lang="ja-JP" altLang="en-US" dirty="0"/>
          </a:p>
        </p:txBody>
      </p:sp>
      <p:sp>
        <p:nvSpPr>
          <p:cNvPr id="6" name="コンテンツ プレースホルダー 5">
            <a:extLst>
              <a:ext uri="{FF2B5EF4-FFF2-40B4-BE49-F238E27FC236}">
                <a16:creationId xmlns:a16="http://schemas.microsoft.com/office/drawing/2014/main" id="{830A6713-F1E0-4C28-9777-D7B960B7D885}"/>
              </a:ext>
            </a:extLst>
          </p:cNvPr>
          <p:cNvSpPr>
            <a:spLocks noGrp="1"/>
          </p:cNvSpPr>
          <p:nvPr>
            <p:ph idx="1"/>
          </p:nvPr>
        </p:nvSpPr>
        <p:spPr/>
        <p:txBody>
          <a:bodyPr/>
          <a:lstStyle/>
          <a:p>
            <a:endParaRPr kumimoji="1" lang="ja-JP" altLang="en-US"/>
          </a:p>
        </p:txBody>
      </p:sp>
      <p:pic>
        <p:nvPicPr>
          <p:cNvPr id="7" name="図 6">
            <a:extLst>
              <a:ext uri="{FF2B5EF4-FFF2-40B4-BE49-F238E27FC236}">
                <a16:creationId xmlns:a16="http://schemas.microsoft.com/office/drawing/2014/main" id="{F377CC98-3749-48E2-BF23-548EFE2B9EC0}"/>
              </a:ext>
            </a:extLst>
          </p:cNvPr>
          <p:cNvPicPr>
            <a:picLocks noChangeAspect="1"/>
          </p:cNvPicPr>
          <p:nvPr/>
        </p:nvPicPr>
        <p:blipFill>
          <a:blip r:embed="rId3"/>
          <a:stretch>
            <a:fillRect/>
          </a:stretch>
        </p:blipFill>
        <p:spPr>
          <a:xfrm>
            <a:off x="913090" y="758708"/>
            <a:ext cx="10365820" cy="6029718"/>
          </a:xfrm>
          <a:prstGeom prst="rect">
            <a:avLst/>
          </a:prstGeom>
        </p:spPr>
      </p:pic>
    </p:spTree>
    <p:extLst>
      <p:ext uri="{BB962C8B-B14F-4D97-AF65-F5344CB8AC3E}">
        <p14:creationId xmlns:p14="http://schemas.microsoft.com/office/powerpoint/2010/main" val="221610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53B00-1C1D-419D-A67A-E52F622ECC97}"/>
              </a:ext>
            </a:extLst>
          </p:cNvPr>
          <p:cNvSpPr>
            <a:spLocks noGrp="1"/>
          </p:cNvSpPr>
          <p:nvPr>
            <p:ph type="title"/>
          </p:nvPr>
        </p:nvSpPr>
        <p:spPr>
          <a:xfrm>
            <a:off x="712365" y="202812"/>
            <a:ext cx="10515600" cy="1325563"/>
          </a:xfrm>
          <a:prstGeom prst="rect">
            <a:avLst/>
          </a:prstGeom>
        </p:spPr>
        <p:txBody>
          <a:bodyPr anchor="ctr">
            <a:normAutofit/>
          </a:bodyPr>
          <a:lstStyle/>
          <a:p>
            <a:r>
              <a:rPr kumimoji="1" lang="en-US" altLang="ja-JP" dirty="0"/>
              <a:t>Figure.1a</a:t>
            </a:r>
            <a:br>
              <a:rPr kumimoji="1" lang="en-US" altLang="ja-JP" dirty="0"/>
            </a:br>
            <a:r>
              <a:rPr kumimoji="1" lang="en-US" altLang="ja-JP" dirty="0"/>
              <a:t>AVM blood flow vs Nidus volume</a:t>
            </a:r>
            <a:endParaRPr kumimoji="1" lang="ja-JP" altLang="en-US" dirty="0"/>
          </a:p>
        </p:txBody>
      </p:sp>
      <p:sp>
        <p:nvSpPr>
          <p:cNvPr id="3" name="コンテンツ プレースホルダー 2">
            <a:extLst>
              <a:ext uri="{FF2B5EF4-FFF2-40B4-BE49-F238E27FC236}">
                <a16:creationId xmlns:a16="http://schemas.microsoft.com/office/drawing/2014/main" id="{DC340C95-F1B2-4C33-A80D-43C41E0C016D}"/>
              </a:ext>
            </a:extLst>
          </p:cNvPr>
          <p:cNvSpPr>
            <a:spLocks noGrp="1"/>
          </p:cNvSpPr>
          <p:nvPr>
            <p:ph sz="half" idx="2"/>
          </p:nvPr>
        </p:nvSpPr>
        <p:spPr>
          <a:xfrm>
            <a:off x="6693017" y="1528375"/>
            <a:ext cx="5457738" cy="4587577"/>
          </a:xfrm>
          <a:prstGeom prst="rect">
            <a:avLst/>
          </a:prstGeom>
        </p:spPr>
        <p:txBody>
          <a:bodyPr>
            <a:normAutofit/>
          </a:bodyPr>
          <a:lstStyle/>
          <a:p>
            <a:r>
              <a:rPr kumimoji="1" lang="ja-JP" altLang="en-US" dirty="0"/>
              <a:t>縦軸</a:t>
            </a:r>
            <a:r>
              <a:rPr kumimoji="1" lang="en-US" altLang="ja-JP" dirty="0"/>
              <a:t>: AVM</a:t>
            </a:r>
            <a:r>
              <a:rPr kumimoji="1" lang="ja-JP" altLang="en-US" dirty="0"/>
              <a:t> </a:t>
            </a:r>
            <a:r>
              <a:rPr kumimoji="1" lang="en-US" altLang="ja-JP" dirty="0"/>
              <a:t>blood</a:t>
            </a:r>
            <a:r>
              <a:rPr kumimoji="1" lang="ja-JP" altLang="en-US" dirty="0"/>
              <a:t> </a:t>
            </a:r>
            <a:r>
              <a:rPr kumimoji="1" lang="en-US" altLang="ja-JP" dirty="0"/>
              <a:t>flow (ml/min)</a:t>
            </a:r>
          </a:p>
          <a:p>
            <a:r>
              <a:rPr lang="ja-JP" altLang="en-US" dirty="0"/>
              <a:t>横軸</a:t>
            </a:r>
            <a:r>
              <a:rPr lang="en-US" altLang="ja-JP" dirty="0"/>
              <a:t>: Nidus volume (cc)</a:t>
            </a:r>
          </a:p>
          <a:p>
            <a:endParaRPr kumimoji="1" lang="en-US" altLang="ja-JP" dirty="0"/>
          </a:p>
          <a:p>
            <a:r>
              <a:rPr lang="ja-JP" altLang="en-US" dirty="0"/>
              <a:t>相関係数</a:t>
            </a:r>
            <a:r>
              <a:rPr lang="en-US" altLang="ja-JP" dirty="0"/>
              <a:t>: 0.91</a:t>
            </a:r>
          </a:p>
        </p:txBody>
      </p:sp>
      <p:pic>
        <p:nvPicPr>
          <p:cNvPr id="4" name="図 3">
            <a:extLst>
              <a:ext uri="{FF2B5EF4-FFF2-40B4-BE49-F238E27FC236}">
                <a16:creationId xmlns:a16="http://schemas.microsoft.com/office/drawing/2014/main" id="{F11D0EB2-91BF-494A-9B8E-A0C46962145B}"/>
              </a:ext>
            </a:extLst>
          </p:cNvPr>
          <p:cNvPicPr>
            <a:picLocks noChangeAspect="1"/>
          </p:cNvPicPr>
          <p:nvPr/>
        </p:nvPicPr>
        <p:blipFill>
          <a:blip r:embed="rId3"/>
          <a:stretch>
            <a:fillRect/>
          </a:stretch>
        </p:blipFill>
        <p:spPr>
          <a:xfrm>
            <a:off x="88867" y="1528375"/>
            <a:ext cx="6554820" cy="4903729"/>
          </a:xfrm>
          <a:prstGeom prst="rect">
            <a:avLst/>
          </a:prstGeom>
        </p:spPr>
      </p:pic>
    </p:spTree>
    <p:extLst>
      <p:ext uri="{BB962C8B-B14F-4D97-AF65-F5344CB8AC3E}">
        <p14:creationId xmlns:p14="http://schemas.microsoft.com/office/powerpoint/2010/main" val="1817424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53B00-1C1D-419D-A67A-E52F622ECC97}"/>
              </a:ext>
            </a:extLst>
          </p:cNvPr>
          <p:cNvSpPr>
            <a:spLocks noGrp="1"/>
          </p:cNvSpPr>
          <p:nvPr>
            <p:ph type="title"/>
          </p:nvPr>
        </p:nvSpPr>
        <p:spPr>
          <a:xfrm>
            <a:off x="712365" y="202812"/>
            <a:ext cx="10515600" cy="1325563"/>
          </a:xfrm>
          <a:prstGeom prst="rect">
            <a:avLst/>
          </a:prstGeom>
        </p:spPr>
        <p:txBody>
          <a:bodyPr anchor="ctr">
            <a:normAutofit/>
          </a:bodyPr>
          <a:lstStyle/>
          <a:p>
            <a:r>
              <a:rPr kumimoji="1" lang="en-US" altLang="ja-JP" dirty="0"/>
              <a:t>Figure.1b</a:t>
            </a:r>
            <a:br>
              <a:rPr kumimoji="1" lang="en-US" altLang="ja-JP" dirty="0"/>
            </a:br>
            <a:r>
              <a:rPr lang="en-US" altLang="ja-JP" dirty="0"/>
              <a:t>Draining</a:t>
            </a:r>
            <a:r>
              <a:rPr kumimoji="1" lang="en-US" altLang="ja-JP" dirty="0"/>
              <a:t> blood flow vs Nidus volume</a:t>
            </a:r>
            <a:endParaRPr kumimoji="1" lang="ja-JP" altLang="en-US" dirty="0"/>
          </a:p>
        </p:txBody>
      </p:sp>
      <p:sp>
        <p:nvSpPr>
          <p:cNvPr id="3" name="コンテンツ プレースホルダー 2">
            <a:extLst>
              <a:ext uri="{FF2B5EF4-FFF2-40B4-BE49-F238E27FC236}">
                <a16:creationId xmlns:a16="http://schemas.microsoft.com/office/drawing/2014/main" id="{DC340C95-F1B2-4C33-A80D-43C41E0C016D}"/>
              </a:ext>
            </a:extLst>
          </p:cNvPr>
          <p:cNvSpPr>
            <a:spLocks noGrp="1"/>
          </p:cNvSpPr>
          <p:nvPr>
            <p:ph sz="half" idx="2"/>
          </p:nvPr>
        </p:nvSpPr>
        <p:spPr>
          <a:xfrm>
            <a:off x="6693017" y="1528375"/>
            <a:ext cx="5457738" cy="4587577"/>
          </a:xfrm>
          <a:prstGeom prst="rect">
            <a:avLst/>
          </a:prstGeom>
        </p:spPr>
        <p:txBody>
          <a:bodyPr>
            <a:normAutofit/>
          </a:bodyPr>
          <a:lstStyle/>
          <a:p>
            <a:r>
              <a:rPr kumimoji="1" lang="ja-JP" altLang="en-US" dirty="0"/>
              <a:t>縦軸</a:t>
            </a:r>
            <a:r>
              <a:rPr kumimoji="1" lang="en-US" altLang="ja-JP" dirty="0"/>
              <a:t>: </a:t>
            </a:r>
            <a:r>
              <a:rPr lang="en-US" altLang="ja-JP" dirty="0"/>
              <a:t>Draining</a:t>
            </a:r>
            <a:r>
              <a:rPr kumimoji="1" lang="ja-JP" altLang="en-US" dirty="0"/>
              <a:t> </a:t>
            </a:r>
            <a:r>
              <a:rPr kumimoji="1" lang="en-US" altLang="ja-JP" dirty="0"/>
              <a:t>blood</a:t>
            </a:r>
            <a:r>
              <a:rPr kumimoji="1" lang="ja-JP" altLang="en-US" dirty="0"/>
              <a:t> </a:t>
            </a:r>
            <a:r>
              <a:rPr kumimoji="1" lang="en-US" altLang="ja-JP" dirty="0"/>
              <a:t>flow (ml/min)</a:t>
            </a:r>
          </a:p>
          <a:p>
            <a:r>
              <a:rPr lang="ja-JP" altLang="en-US" dirty="0"/>
              <a:t>横軸</a:t>
            </a:r>
            <a:r>
              <a:rPr lang="en-US" altLang="ja-JP" dirty="0"/>
              <a:t>: Nidus volume (cc)</a:t>
            </a:r>
          </a:p>
          <a:p>
            <a:endParaRPr kumimoji="1" lang="en-US" altLang="ja-JP" dirty="0"/>
          </a:p>
          <a:p>
            <a:r>
              <a:rPr lang="ja-JP" altLang="en-US" dirty="0"/>
              <a:t>相関係数</a:t>
            </a:r>
            <a:r>
              <a:rPr lang="en-US" altLang="ja-JP" dirty="0"/>
              <a:t>: 0.89</a:t>
            </a:r>
          </a:p>
        </p:txBody>
      </p:sp>
      <p:pic>
        <p:nvPicPr>
          <p:cNvPr id="5" name="図 4">
            <a:extLst>
              <a:ext uri="{FF2B5EF4-FFF2-40B4-BE49-F238E27FC236}">
                <a16:creationId xmlns:a16="http://schemas.microsoft.com/office/drawing/2014/main" id="{1005DB8A-4F83-404E-8A26-0897C7F372B6}"/>
              </a:ext>
            </a:extLst>
          </p:cNvPr>
          <p:cNvPicPr>
            <a:picLocks noChangeAspect="1"/>
          </p:cNvPicPr>
          <p:nvPr/>
        </p:nvPicPr>
        <p:blipFill>
          <a:blip r:embed="rId3"/>
          <a:stretch>
            <a:fillRect/>
          </a:stretch>
        </p:blipFill>
        <p:spPr>
          <a:xfrm>
            <a:off x="92504" y="1528375"/>
            <a:ext cx="6600513" cy="4962550"/>
          </a:xfrm>
          <a:prstGeom prst="rect">
            <a:avLst/>
          </a:prstGeom>
        </p:spPr>
      </p:pic>
    </p:spTree>
    <p:extLst>
      <p:ext uri="{BB962C8B-B14F-4D97-AF65-F5344CB8AC3E}">
        <p14:creationId xmlns:p14="http://schemas.microsoft.com/office/powerpoint/2010/main" val="607953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095B568-1FEE-4AE3-A6BB-8859936913E4}"/>
              </a:ext>
            </a:extLst>
          </p:cNvPr>
          <p:cNvPicPr>
            <a:picLocks noChangeAspect="1"/>
          </p:cNvPicPr>
          <p:nvPr/>
        </p:nvPicPr>
        <p:blipFill>
          <a:blip r:embed="rId2"/>
          <a:stretch>
            <a:fillRect/>
          </a:stretch>
        </p:blipFill>
        <p:spPr>
          <a:xfrm>
            <a:off x="264243" y="1135529"/>
            <a:ext cx="5694298" cy="5435030"/>
          </a:xfrm>
          <a:prstGeom prst="rect">
            <a:avLst/>
          </a:prstGeom>
        </p:spPr>
      </p:pic>
      <p:pic>
        <p:nvPicPr>
          <p:cNvPr id="9" name="図 8">
            <a:extLst>
              <a:ext uri="{FF2B5EF4-FFF2-40B4-BE49-F238E27FC236}">
                <a16:creationId xmlns:a16="http://schemas.microsoft.com/office/drawing/2014/main" id="{07DFDDC5-16F0-49C4-B3A4-E7BB60DC2C84}"/>
              </a:ext>
            </a:extLst>
          </p:cNvPr>
          <p:cNvPicPr>
            <a:picLocks noChangeAspect="1"/>
          </p:cNvPicPr>
          <p:nvPr/>
        </p:nvPicPr>
        <p:blipFill>
          <a:blip r:embed="rId3"/>
          <a:stretch>
            <a:fillRect/>
          </a:stretch>
        </p:blipFill>
        <p:spPr>
          <a:xfrm>
            <a:off x="6233459" y="1135529"/>
            <a:ext cx="5694298" cy="5435030"/>
          </a:xfrm>
          <a:prstGeom prst="rect">
            <a:avLst/>
          </a:prstGeom>
        </p:spPr>
      </p:pic>
      <p:sp>
        <p:nvSpPr>
          <p:cNvPr id="14" name="コンテンツ プレースホルダー 2">
            <a:extLst>
              <a:ext uri="{FF2B5EF4-FFF2-40B4-BE49-F238E27FC236}">
                <a16:creationId xmlns:a16="http://schemas.microsoft.com/office/drawing/2014/main" id="{17C306D1-189A-42E5-9C38-EC7D40739B6B}"/>
              </a:ext>
            </a:extLst>
          </p:cNvPr>
          <p:cNvSpPr txBox="1">
            <a:spLocks/>
          </p:cNvSpPr>
          <p:nvPr/>
        </p:nvSpPr>
        <p:spPr>
          <a:xfrm>
            <a:off x="975659" y="215154"/>
            <a:ext cx="10515600" cy="9203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500" dirty="0"/>
              <a:t>Figure.2</a:t>
            </a:r>
            <a:r>
              <a:rPr lang="ja-JP" altLang="en-US" sz="3500" dirty="0"/>
              <a:t> </a:t>
            </a:r>
            <a:endParaRPr lang="en-US" altLang="ja-JP" sz="3500" dirty="0"/>
          </a:p>
          <a:p>
            <a:pPr marL="0" indent="0">
              <a:buNone/>
            </a:pPr>
            <a:r>
              <a:rPr lang="en-US" altLang="ja-JP" dirty="0"/>
              <a:t>Nidus</a:t>
            </a:r>
            <a:r>
              <a:rPr lang="ja-JP" altLang="en-US" dirty="0"/>
              <a:t> </a:t>
            </a:r>
            <a:r>
              <a:rPr lang="en-US" altLang="ja-JP" dirty="0"/>
              <a:t>volume</a:t>
            </a:r>
            <a:r>
              <a:rPr lang="ja-JP" altLang="en-US" dirty="0"/>
              <a:t>と</a:t>
            </a:r>
            <a:r>
              <a:rPr lang="en-US" altLang="ja-JP" dirty="0"/>
              <a:t>AVM</a:t>
            </a:r>
            <a:r>
              <a:rPr lang="ja-JP" altLang="en-US" dirty="0"/>
              <a:t> </a:t>
            </a:r>
            <a:r>
              <a:rPr lang="en-US" altLang="ja-JP" dirty="0"/>
              <a:t>blood</a:t>
            </a:r>
            <a:r>
              <a:rPr lang="ja-JP" altLang="en-US" dirty="0"/>
              <a:t> </a:t>
            </a:r>
            <a:r>
              <a:rPr lang="en-US" altLang="ja-JP" dirty="0"/>
              <a:t>flow,</a:t>
            </a:r>
            <a:r>
              <a:rPr lang="ja-JP" altLang="en-US" dirty="0"/>
              <a:t> </a:t>
            </a:r>
            <a:r>
              <a:rPr lang="en-US" altLang="ja-JP" dirty="0"/>
              <a:t>Draining</a:t>
            </a:r>
            <a:r>
              <a:rPr lang="ja-JP" altLang="en-US" dirty="0"/>
              <a:t> </a:t>
            </a:r>
            <a:r>
              <a:rPr lang="en-US" altLang="ja-JP" dirty="0"/>
              <a:t>blood</a:t>
            </a:r>
            <a:r>
              <a:rPr lang="ja-JP" altLang="en-US" dirty="0"/>
              <a:t> </a:t>
            </a:r>
            <a:r>
              <a:rPr lang="en-US" altLang="ja-JP" dirty="0"/>
              <a:t>flow</a:t>
            </a:r>
            <a:r>
              <a:rPr lang="ja-JP" altLang="en-US" dirty="0"/>
              <a:t>の相関関係</a:t>
            </a:r>
          </a:p>
        </p:txBody>
      </p:sp>
    </p:spTree>
    <p:extLst>
      <p:ext uri="{BB962C8B-B14F-4D97-AF65-F5344CB8AC3E}">
        <p14:creationId xmlns:p14="http://schemas.microsoft.com/office/powerpoint/2010/main" val="67464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2">
            <a:extLst>
              <a:ext uri="{FF2B5EF4-FFF2-40B4-BE49-F238E27FC236}">
                <a16:creationId xmlns:a16="http://schemas.microsoft.com/office/drawing/2014/main" id="{17C306D1-189A-42E5-9C38-EC7D40739B6B}"/>
              </a:ext>
            </a:extLst>
          </p:cNvPr>
          <p:cNvSpPr txBox="1">
            <a:spLocks/>
          </p:cNvSpPr>
          <p:nvPr/>
        </p:nvSpPr>
        <p:spPr>
          <a:xfrm>
            <a:off x="837158" y="185270"/>
            <a:ext cx="11247717" cy="121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500" dirty="0"/>
              <a:t>Figure.2</a:t>
            </a:r>
          </a:p>
          <a:p>
            <a:pPr marL="0" indent="0">
              <a:buNone/>
            </a:pPr>
            <a:r>
              <a:rPr lang="en-US" altLang="ja-JP" sz="2600" dirty="0"/>
              <a:t>Draining blood flow, AVM blood flow, </a:t>
            </a:r>
            <a:r>
              <a:rPr lang="ja-JP" altLang="en-US" sz="2600" dirty="0"/>
              <a:t>それらの</a:t>
            </a:r>
            <a:r>
              <a:rPr lang="en-US" altLang="ja-JP" sz="2600" dirty="0"/>
              <a:t>Ratio</a:t>
            </a:r>
            <a:r>
              <a:rPr lang="ja-JP" altLang="en-US" sz="2600" dirty="0"/>
              <a:t>と破裂未破裂の関係</a:t>
            </a:r>
          </a:p>
        </p:txBody>
      </p:sp>
      <p:sp>
        <p:nvSpPr>
          <p:cNvPr id="6" name="正方形/長方形 5">
            <a:extLst>
              <a:ext uri="{FF2B5EF4-FFF2-40B4-BE49-F238E27FC236}">
                <a16:creationId xmlns:a16="http://schemas.microsoft.com/office/drawing/2014/main" id="{1E2B4D17-8A5F-4928-B7F9-99B7F7F01586}"/>
              </a:ext>
            </a:extLst>
          </p:cNvPr>
          <p:cNvSpPr/>
          <p:nvPr/>
        </p:nvSpPr>
        <p:spPr>
          <a:xfrm rot="10800000">
            <a:off x="4195482" y="3576330"/>
            <a:ext cx="6096000" cy="553998"/>
          </a:xfrm>
          <a:prstGeom prst="rect">
            <a:avLst/>
          </a:prstGeom>
        </p:spPr>
        <p:txBody>
          <a:bodyPr>
            <a:spAutoFit/>
          </a:bodyPr>
          <a:lstStyle/>
          <a:p>
            <a:r>
              <a:rPr lang="ja-JP" altLang="en-US" b="1" dirty="0">
                <a:solidFill>
                  <a:srgbClr val="000000"/>
                </a:solidFill>
                <a:latin typeface="メイリオ" panose="020B0604030504040204" pitchFamily="50" charset="-128"/>
                <a:ea typeface="メイリオ" panose="020B0604030504040204" pitchFamily="50" charset="-128"/>
              </a:rPr>
              <a:t>グラフビルダー</a:t>
            </a:r>
          </a:p>
          <a:p>
            <a:endParaRPr lang="ja-JP" altLang="en-US" sz="1200" dirty="0">
              <a:solidFill>
                <a:srgbClr val="000000"/>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01B9499C-8172-485B-9DA6-C38E5FB92519}"/>
              </a:ext>
            </a:extLst>
          </p:cNvPr>
          <p:cNvSpPr txBox="1">
            <a:spLocks/>
          </p:cNvSpPr>
          <p:nvPr/>
        </p:nvSpPr>
        <p:spPr>
          <a:xfrm>
            <a:off x="9747445" y="6598023"/>
            <a:ext cx="2337430" cy="349625"/>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*Wilcoxon</a:t>
            </a:r>
            <a:r>
              <a:rPr lang="ja-JP" altLang="en-US" dirty="0"/>
              <a:t>の順位和検定</a:t>
            </a:r>
            <a:endParaRPr lang="en-US" altLang="ja-JP" dirty="0"/>
          </a:p>
        </p:txBody>
      </p:sp>
      <p:sp>
        <p:nvSpPr>
          <p:cNvPr id="13" name="コンテンツ プレースホルダー 2">
            <a:extLst>
              <a:ext uri="{FF2B5EF4-FFF2-40B4-BE49-F238E27FC236}">
                <a16:creationId xmlns:a16="http://schemas.microsoft.com/office/drawing/2014/main" id="{0BF0EDBB-C72A-4789-B837-CA824D78C893}"/>
              </a:ext>
            </a:extLst>
          </p:cNvPr>
          <p:cNvSpPr txBox="1">
            <a:spLocks/>
          </p:cNvSpPr>
          <p:nvPr/>
        </p:nvSpPr>
        <p:spPr>
          <a:xfrm>
            <a:off x="9589069" y="6033246"/>
            <a:ext cx="2337430" cy="34962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p</a:t>
            </a:r>
            <a:r>
              <a:rPr lang="ja-JP" altLang="en-US" dirty="0"/>
              <a:t> </a:t>
            </a:r>
            <a:r>
              <a:rPr lang="en-US" altLang="ja-JP" dirty="0"/>
              <a:t>=</a:t>
            </a:r>
            <a:r>
              <a:rPr lang="ja-JP" altLang="en-US" dirty="0"/>
              <a:t> </a:t>
            </a:r>
            <a:r>
              <a:rPr lang="en-US" altLang="ja-JP" dirty="0"/>
              <a:t>0.046</a:t>
            </a:r>
          </a:p>
        </p:txBody>
      </p:sp>
      <p:pic>
        <p:nvPicPr>
          <p:cNvPr id="8" name="図 7">
            <a:extLst>
              <a:ext uri="{FF2B5EF4-FFF2-40B4-BE49-F238E27FC236}">
                <a16:creationId xmlns:a16="http://schemas.microsoft.com/office/drawing/2014/main" id="{FB0DA574-90EC-46EB-AA53-03FFD22F5EAE}"/>
              </a:ext>
            </a:extLst>
          </p:cNvPr>
          <p:cNvPicPr>
            <a:picLocks noChangeAspect="1"/>
          </p:cNvPicPr>
          <p:nvPr/>
        </p:nvPicPr>
        <p:blipFill rotWithShape="1">
          <a:blip r:embed="rId2"/>
          <a:srcRect r="1309"/>
          <a:stretch/>
        </p:blipFill>
        <p:spPr>
          <a:xfrm>
            <a:off x="146772" y="1314821"/>
            <a:ext cx="3834678" cy="4625791"/>
          </a:xfrm>
          <a:prstGeom prst="rect">
            <a:avLst/>
          </a:prstGeom>
        </p:spPr>
      </p:pic>
      <p:pic>
        <p:nvPicPr>
          <p:cNvPr id="11" name="図 10">
            <a:extLst>
              <a:ext uri="{FF2B5EF4-FFF2-40B4-BE49-F238E27FC236}">
                <a16:creationId xmlns:a16="http://schemas.microsoft.com/office/drawing/2014/main" id="{AD762725-2E6B-462F-8215-06AECFC5EDD0}"/>
              </a:ext>
            </a:extLst>
          </p:cNvPr>
          <p:cNvPicPr>
            <a:picLocks noChangeAspect="1"/>
          </p:cNvPicPr>
          <p:nvPr/>
        </p:nvPicPr>
        <p:blipFill>
          <a:blip r:embed="rId3"/>
          <a:stretch>
            <a:fillRect/>
          </a:stretch>
        </p:blipFill>
        <p:spPr>
          <a:xfrm>
            <a:off x="4195482" y="1314821"/>
            <a:ext cx="3839632" cy="4625791"/>
          </a:xfrm>
          <a:prstGeom prst="rect">
            <a:avLst/>
          </a:prstGeom>
        </p:spPr>
      </p:pic>
      <p:pic>
        <p:nvPicPr>
          <p:cNvPr id="15" name="図 14">
            <a:extLst>
              <a:ext uri="{FF2B5EF4-FFF2-40B4-BE49-F238E27FC236}">
                <a16:creationId xmlns:a16="http://schemas.microsoft.com/office/drawing/2014/main" id="{7DD6B89C-FAB2-422B-B331-12DEA0EB94F8}"/>
              </a:ext>
            </a:extLst>
          </p:cNvPr>
          <p:cNvPicPr>
            <a:picLocks noChangeAspect="1"/>
          </p:cNvPicPr>
          <p:nvPr/>
        </p:nvPicPr>
        <p:blipFill>
          <a:blip r:embed="rId4"/>
          <a:stretch>
            <a:fillRect/>
          </a:stretch>
        </p:blipFill>
        <p:spPr>
          <a:xfrm>
            <a:off x="8250198" y="1314821"/>
            <a:ext cx="3834677" cy="4625792"/>
          </a:xfrm>
          <a:prstGeom prst="rect">
            <a:avLst/>
          </a:prstGeom>
        </p:spPr>
      </p:pic>
    </p:spTree>
    <p:extLst>
      <p:ext uri="{BB962C8B-B14F-4D97-AF65-F5344CB8AC3E}">
        <p14:creationId xmlns:p14="http://schemas.microsoft.com/office/powerpoint/2010/main" val="729185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33339-C03D-4050-BDB3-8F07E4582138}"/>
              </a:ext>
            </a:extLst>
          </p:cNvPr>
          <p:cNvSpPr>
            <a:spLocks noGrp="1"/>
          </p:cNvSpPr>
          <p:nvPr>
            <p:ph type="title"/>
          </p:nvPr>
        </p:nvSpPr>
        <p:spPr>
          <a:xfrm>
            <a:off x="428887" y="256069"/>
            <a:ext cx="11334226" cy="675110"/>
          </a:xfrm>
        </p:spPr>
        <p:txBody>
          <a:bodyPr>
            <a:normAutofit fontScale="90000"/>
          </a:bodyPr>
          <a:lstStyle/>
          <a:p>
            <a:r>
              <a:rPr kumimoji="1" lang="ja-JP" altLang="en-US" dirty="0"/>
              <a:t>代表症例</a:t>
            </a:r>
            <a:r>
              <a:rPr kumimoji="1" lang="en-US" altLang="ja-JP" dirty="0"/>
              <a:t>1. </a:t>
            </a:r>
            <a:r>
              <a:rPr kumimoji="1" lang="ja-JP" altLang="en-US" dirty="0"/>
              <a:t>未破裂</a:t>
            </a:r>
            <a:r>
              <a:rPr lang="ja-JP" altLang="en-US" dirty="0"/>
              <a:t>例</a:t>
            </a:r>
            <a:r>
              <a:rPr kumimoji="1" lang="en-US" altLang="ja-JP" dirty="0"/>
              <a:t>, Exclusive deep V drainage</a:t>
            </a:r>
            <a:endParaRPr kumimoji="1" lang="ja-JP" altLang="en-US" dirty="0"/>
          </a:p>
        </p:txBody>
      </p:sp>
      <p:pic>
        <p:nvPicPr>
          <p:cNvPr id="7" name="22938823ICAG_AP">
            <a:hlinkClick r:id="" action="ppaction://media"/>
            <a:extLst>
              <a:ext uri="{FF2B5EF4-FFF2-40B4-BE49-F238E27FC236}">
                <a16:creationId xmlns:a16="http://schemas.microsoft.com/office/drawing/2014/main" id="{691A312F-60AF-477F-8CA5-A6A680B4783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7"/>
          <a:srcRect l="34133" t="15110" r="34180" b="15485"/>
          <a:stretch/>
        </p:blipFill>
        <p:spPr>
          <a:xfrm>
            <a:off x="399979" y="1006681"/>
            <a:ext cx="5696022" cy="5711884"/>
          </a:xfrm>
        </p:spPr>
      </p:pic>
      <p:pic>
        <p:nvPicPr>
          <p:cNvPr id="8" name="22938823ICAG_LAT">
            <a:hlinkClick r:id="" action="ppaction://media"/>
            <a:extLst>
              <a:ext uri="{FF2B5EF4-FFF2-40B4-BE49-F238E27FC236}">
                <a16:creationId xmlns:a16="http://schemas.microsoft.com/office/drawing/2014/main" id="{BF0C3044-6904-43A0-8E34-E302CE73310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4703" t="17375" r="35011" b="17729"/>
          <a:stretch/>
        </p:blipFill>
        <p:spPr>
          <a:xfrm>
            <a:off x="6096000" y="1006681"/>
            <a:ext cx="5822896" cy="5712392"/>
          </a:xfrm>
          <a:prstGeom prst="rect">
            <a:avLst/>
          </a:prstGeom>
        </p:spPr>
      </p:pic>
      <p:sp>
        <p:nvSpPr>
          <p:cNvPr id="3" name="テキスト ボックス 2">
            <a:extLst>
              <a:ext uri="{FF2B5EF4-FFF2-40B4-BE49-F238E27FC236}">
                <a16:creationId xmlns:a16="http://schemas.microsoft.com/office/drawing/2014/main" id="{49618F2D-8D35-48BD-90DF-32FE8A4BB3FE}"/>
              </a:ext>
            </a:extLst>
          </p:cNvPr>
          <p:cNvSpPr txBox="1"/>
          <p:nvPr/>
        </p:nvSpPr>
        <p:spPr>
          <a:xfrm>
            <a:off x="3447875" y="5401602"/>
            <a:ext cx="6326925" cy="1200329"/>
          </a:xfrm>
          <a:prstGeom prst="rect">
            <a:avLst/>
          </a:prstGeom>
          <a:noFill/>
        </p:spPr>
        <p:txBody>
          <a:bodyPr wrap="none" rtlCol="0">
            <a:spAutoFit/>
          </a:bodyPr>
          <a:lstStyle/>
          <a:p>
            <a:r>
              <a:rPr kumimoji="1" lang="en-US" altLang="ja-JP" sz="2400" b="1" dirty="0">
                <a:solidFill>
                  <a:schemeClr val="bg1"/>
                </a:solidFill>
                <a:highlight>
                  <a:srgbClr val="C0C0C0"/>
                </a:highlight>
              </a:rPr>
              <a:t>AVM</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blood</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flow</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139 ml/s</a:t>
            </a:r>
          </a:p>
          <a:p>
            <a:r>
              <a:rPr lang="en-US" altLang="ja-JP" sz="2400" b="1" dirty="0">
                <a:solidFill>
                  <a:schemeClr val="bg1"/>
                </a:solidFill>
                <a:highlight>
                  <a:srgbClr val="C0C0C0"/>
                </a:highlight>
              </a:rPr>
              <a:t>Draining blood flow = 240 ml/s</a:t>
            </a:r>
          </a:p>
          <a:p>
            <a:r>
              <a:rPr lang="en-US" altLang="ja-JP" sz="2400" b="1" dirty="0">
                <a:solidFill>
                  <a:schemeClr val="bg1"/>
                </a:solidFill>
                <a:highlight>
                  <a:srgbClr val="C0C0C0"/>
                </a:highlight>
              </a:rPr>
              <a:t>Draining blood flow/AVM blood flow = 1.73 </a:t>
            </a:r>
            <a:endParaRPr kumimoji="1" lang="ja-JP" altLang="en-US" sz="2400" b="1" dirty="0">
              <a:solidFill>
                <a:schemeClr val="bg1"/>
              </a:solidFill>
              <a:highlight>
                <a:srgbClr val="C0C0C0"/>
              </a:highlight>
            </a:endParaRPr>
          </a:p>
        </p:txBody>
      </p:sp>
    </p:spTree>
    <p:extLst>
      <p:ext uri="{BB962C8B-B14F-4D97-AF65-F5344CB8AC3E}">
        <p14:creationId xmlns:p14="http://schemas.microsoft.com/office/powerpoint/2010/main" val="406098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1" fill="hold"/>
                                        <p:tgtEl>
                                          <p:spTgt spid="7"/>
                                        </p:tgtEl>
                                      </p:cBhvr>
                                    </p:cmd>
                                  </p:childTnLst>
                                </p:cTn>
                              </p:par>
                              <p:par>
                                <p:cTn id="7" presetID="1" presetClass="mediacall" presetSubtype="0" fill="hold" nodeType="withEffect">
                                  <p:stCondLst>
                                    <p:cond delay="0"/>
                                  </p:stCondLst>
                                  <p:childTnLst>
                                    <p:cmd type="call" cmd="playFrom(0.0)">
                                      <p:cBhvr>
                                        <p:cTn id="8" dur="8961"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7"/>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hold" display="0">
                  <p:stCondLst>
                    <p:cond delay="indefinite"/>
                  </p:stCondLst>
                </p:cTn>
                <p:tgtEl>
                  <p:spTgt spid="8"/>
                </p:tgtEl>
              </p:cMediaNode>
            </p:video>
            <p:seq concurrent="1" nextAc="seek">
              <p:cTn id="21" restart="whenNotActive" fill="hold" evtFilter="cancelBubble" nodeType="interactiveSeq">
                <p:stCondLst>
                  <p:cond evt="onClick" delay="0">
                    <p:tgtEl>
                      <p:spTgt spid="8"/>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125E7B4D-2F1C-46A9-89B1-AE6B91FAF807}"/>
              </a:ext>
            </a:extLst>
          </p:cNvPr>
          <p:cNvSpPr>
            <a:spLocks noGrp="1"/>
          </p:cNvSpPr>
          <p:nvPr>
            <p:ph type="title"/>
          </p:nvPr>
        </p:nvSpPr>
        <p:spPr>
          <a:xfrm>
            <a:off x="385891" y="256069"/>
            <a:ext cx="11334226" cy="675110"/>
          </a:xfrm>
        </p:spPr>
        <p:txBody>
          <a:bodyPr>
            <a:normAutofit fontScale="90000"/>
          </a:bodyPr>
          <a:lstStyle/>
          <a:p>
            <a:r>
              <a:rPr kumimoji="1" lang="ja-JP" altLang="en-US" dirty="0"/>
              <a:t>代表症例</a:t>
            </a:r>
            <a:r>
              <a:rPr lang="en-US" altLang="ja-JP" dirty="0"/>
              <a:t>2</a:t>
            </a:r>
            <a:r>
              <a:rPr kumimoji="1" lang="en-US" altLang="ja-JP" dirty="0"/>
              <a:t>. </a:t>
            </a:r>
            <a:r>
              <a:rPr lang="ja-JP" altLang="en-US" dirty="0"/>
              <a:t> </a:t>
            </a:r>
            <a:r>
              <a:rPr kumimoji="1" lang="ja-JP" altLang="en-US" dirty="0"/>
              <a:t>破裂例、</a:t>
            </a:r>
            <a:r>
              <a:rPr kumimoji="1" lang="en-US" altLang="ja-JP" dirty="0"/>
              <a:t> Exclusive deep V drainage</a:t>
            </a:r>
            <a:endParaRPr kumimoji="1" lang="ja-JP" altLang="en-US" dirty="0"/>
          </a:p>
        </p:txBody>
      </p:sp>
      <p:pic>
        <p:nvPicPr>
          <p:cNvPr id="2" name="23267503VAG_AP">
            <a:hlinkClick r:id="" action="ppaction://media"/>
            <a:extLst>
              <a:ext uri="{FF2B5EF4-FFF2-40B4-BE49-F238E27FC236}">
                <a16:creationId xmlns:a16="http://schemas.microsoft.com/office/drawing/2014/main" id="{8DB4227B-0C27-4EE6-AEE8-EA4A26F778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3884" t="15294" r="34022" b="14756"/>
          <a:stretch/>
        </p:blipFill>
        <p:spPr>
          <a:xfrm>
            <a:off x="385890" y="1031716"/>
            <a:ext cx="5649149" cy="5637027"/>
          </a:xfrm>
          <a:prstGeom prst="rect">
            <a:avLst/>
          </a:prstGeom>
        </p:spPr>
      </p:pic>
      <p:pic>
        <p:nvPicPr>
          <p:cNvPr id="3" name="23267503VAG_lat">
            <a:hlinkClick r:id="" action="ppaction://media"/>
            <a:extLst>
              <a:ext uri="{FF2B5EF4-FFF2-40B4-BE49-F238E27FC236}">
                <a16:creationId xmlns:a16="http://schemas.microsoft.com/office/drawing/2014/main" id="{283CAA6D-A364-453C-97F9-9E0F2B77667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5030" t="17271" r="34935" b="17450"/>
          <a:stretch/>
        </p:blipFill>
        <p:spPr>
          <a:xfrm>
            <a:off x="6156962" y="1047422"/>
            <a:ext cx="5649147" cy="5621321"/>
          </a:xfrm>
          <a:prstGeom prst="rect">
            <a:avLst/>
          </a:prstGeom>
        </p:spPr>
      </p:pic>
      <p:sp>
        <p:nvSpPr>
          <p:cNvPr id="5" name="テキスト ボックス 4">
            <a:extLst>
              <a:ext uri="{FF2B5EF4-FFF2-40B4-BE49-F238E27FC236}">
                <a16:creationId xmlns:a16="http://schemas.microsoft.com/office/drawing/2014/main" id="{6D0AEDBA-1361-485F-9DA4-8677F0E64BF4}"/>
              </a:ext>
            </a:extLst>
          </p:cNvPr>
          <p:cNvSpPr txBox="1"/>
          <p:nvPr/>
        </p:nvSpPr>
        <p:spPr>
          <a:xfrm>
            <a:off x="3447875" y="5401602"/>
            <a:ext cx="6326925" cy="1200329"/>
          </a:xfrm>
          <a:prstGeom prst="rect">
            <a:avLst/>
          </a:prstGeom>
          <a:noFill/>
        </p:spPr>
        <p:txBody>
          <a:bodyPr wrap="none" rtlCol="0">
            <a:spAutoFit/>
          </a:bodyPr>
          <a:lstStyle/>
          <a:p>
            <a:r>
              <a:rPr kumimoji="1" lang="en-US" altLang="ja-JP" sz="2400" b="1" dirty="0">
                <a:solidFill>
                  <a:schemeClr val="bg1"/>
                </a:solidFill>
                <a:highlight>
                  <a:srgbClr val="C0C0C0"/>
                </a:highlight>
              </a:rPr>
              <a:t>AVM</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blood</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flow</a:t>
            </a:r>
            <a:r>
              <a:rPr kumimoji="1" lang="ja-JP" altLang="en-US" sz="2400" b="1" dirty="0">
                <a:solidFill>
                  <a:schemeClr val="bg1"/>
                </a:solidFill>
                <a:highlight>
                  <a:srgbClr val="C0C0C0"/>
                </a:highlight>
              </a:rPr>
              <a:t> </a:t>
            </a:r>
            <a:r>
              <a:rPr kumimoji="1" lang="en-US" altLang="ja-JP" sz="2400" b="1" dirty="0">
                <a:solidFill>
                  <a:schemeClr val="bg1"/>
                </a:solidFill>
                <a:highlight>
                  <a:srgbClr val="C0C0C0"/>
                </a:highlight>
              </a:rPr>
              <a:t>=</a:t>
            </a:r>
            <a:r>
              <a:rPr kumimoji="1" lang="ja-JP" altLang="en-US" sz="2400" b="1" dirty="0">
                <a:solidFill>
                  <a:schemeClr val="bg1"/>
                </a:solidFill>
                <a:highlight>
                  <a:srgbClr val="C0C0C0"/>
                </a:highlight>
              </a:rPr>
              <a:t> </a:t>
            </a:r>
            <a:r>
              <a:rPr lang="en-US" altLang="ja-JP" sz="2400" b="1" dirty="0">
                <a:solidFill>
                  <a:schemeClr val="bg1"/>
                </a:solidFill>
                <a:highlight>
                  <a:srgbClr val="C0C0C0"/>
                </a:highlight>
              </a:rPr>
              <a:t>492</a:t>
            </a:r>
            <a:r>
              <a:rPr kumimoji="1" lang="en-US" altLang="ja-JP" sz="2400" b="1" dirty="0">
                <a:solidFill>
                  <a:schemeClr val="bg1"/>
                </a:solidFill>
                <a:highlight>
                  <a:srgbClr val="C0C0C0"/>
                </a:highlight>
              </a:rPr>
              <a:t> ml/s</a:t>
            </a:r>
          </a:p>
          <a:p>
            <a:r>
              <a:rPr lang="en-US" altLang="ja-JP" sz="2400" b="1" dirty="0">
                <a:solidFill>
                  <a:schemeClr val="bg1"/>
                </a:solidFill>
                <a:highlight>
                  <a:srgbClr val="C0C0C0"/>
                </a:highlight>
              </a:rPr>
              <a:t>Draining blood flow = 152 ml/s</a:t>
            </a:r>
          </a:p>
          <a:p>
            <a:r>
              <a:rPr lang="en-US" altLang="ja-JP" sz="2400" b="1" dirty="0">
                <a:solidFill>
                  <a:schemeClr val="bg1"/>
                </a:solidFill>
                <a:highlight>
                  <a:srgbClr val="C0C0C0"/>
                </a:highlight>
              </a:rPr>
              <a:t>Draining blood flow/AVM blood flow = 0.31 </a:t>
            </a:r>
            <a:endParaRPr kumimoji="1" lang="ja-JP" altLang="en-US" sz="2400" b="1" dirty="0">
              <a:solidFill>
                <a:schemeClr val="bg1"/>
              </a:solidFill>
              <a:highlight>
                <a:srgbClr val="C0C0C0"/>
              </a:highlight>
            </a:endParaRPr>
          </a:p>
        </p:txBody>
      </p:sp>
    </p:spTree>
    <p:extLst>
      <p:ext uri="{BB962C8B-B14F-4D97-AF65-F5344CB8AC3E}">
        <p14:creationId xmlns:p14="http://schemas.microsoft.com/office/powerpoint/2010/main" val="41167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1" fill="hold"/>
                                        <p:tgtEl>
                                          <p:spTgt spid="2"/>
                                        </p:tgtEl>
                                      </p:cBhvr>
                                    </p:cmd>
                                  </p:childTnLst>
                                </p:cTn>
                              </p:par>
                              <p:par>
                                <p:cTn id="7" presetID="1" presetClass="mediacall" presetSubtype="0" fill="hold" nodeType="withEffect">
                                  <p:stCondLst>
                                    <p:cond delay="0"/>
                                  </p:stCondLst>
                                  <p:childTnLst>
                                    <p:cmd type="call" cmd="playFrom(0.0)">
                                      <p:cBhvr>
                                        <p:cTn id="8" dur="9001" fill="hold"/>
                                        <p:tgtEl>
                                          <p:spTgt spid="3"/>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video>
              <p:cMediaNode vol="80000">
                <p:cTn id="20" repeatCount="indefinite" fill="hold" display="0">
                  <p:stCondLst>
                    <p:cond delay="indefinite"/>
                  </p:stCondLst>
                </p:cTn>
                <p:tgtEl>
                  <p:spTgt spid="3"/>
                </p:tgtEl>
              </p:cMediaNode>
            </p:video>
            <p:seq concurrent="1" nextAc="seek">
              <p:cTn id="21" restart="whenNotActive" fill="hold" evtFilter="cancelBubble" nodeType="interactiveSeq">
                <p:stCondLst>
                  <p:cond evt="onClick" delay="0">
                    <p:tgtEl>
                      <p:spTgt spid="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439738"/>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713544" y="1581418"/>
            <a:ext cx="10972320" cy="5755103"/>
          </a:xfrm>
        </p:spPr>
        <p:txBody>
          <a:bodyPr>
            <a:normAutofit/>
          </a:bodyPr>
          <a:lstStyle/>
          <a:p>
            <a:pPr marL="514350" indent="-514350">
              <a:lnSpc>
                <a:spcPct val="150000"/>
              </a:lnSpc>
              <a:buAutoNum type="arabicPeriod"/>
            </a:pPr>
            <a:r>
              <a:rPr kumimoji="1" lang="ja-JP" altLang="en-US" dirty="0">
                <a:latin typeface="ＭＳ 明朝" panose="02020609040205080304" pitchFamily="17" charset="-128"/>
                <a:ea typeface="ＭＳ 明朝" panose="02020609040205080304" pitchFamily="17" charset="-128"/>
              </a:rPr>
              <a:t>脳神経外科領域における</a:t>
            </a:r>
            <a:r>
              <a:rPr lang="en-US" altLang="ja-JP" dirty="0">
                <a:ea typeface="ＭＳ 明朝" panose="02020609040205080304" pitchFamily="17" charset="-128"/>
              </a:rPr>
              <a:t>Quantitative</a:t>
            </a:r>
            <a:r>
              <a:rPr lang="ja-JP" altLang="en-US" dirty="0">
                <a:ea typeface="ＭＳ 明朝" panose="02020609040205080304" pitchFamily="17" charset="-128"/>
              </a:rPr>
              <a:t> </a:t>
            </a:r>
            <a:r>
              <a:rPr lang="en-US" altLang="ja-JP" dirty="0">
                <a:ea typeface="ＭＳ 明朝" panose="02020609040205080304" pitchFamily="17" charset="-128"/>
              </a:rPr>
              <a:t>MRA</a:t>
            </a:r>
            <a:r>
              <a:rPr lang="ja-JP" altLang="en-US" dirty="0">
                <a:ea typeface="ＭＳ 明朝" panose="02020609040205080304" pitchFamily="17" charset="-128"/>
              </a:rPr>
              <a:t>を用いた臨床研究</a:t>
            </a:r>
            <a:endParaRPr lang="en-US" altLang="ja-JP" dirty="0">
              <a:latin typeface="+mj-ea"/>
              <a:ea typeface="+mj-ea"/>
            </a:endParaRPr>
          </a:p>
          <a:p>
            <a:pPr marL="0" indent="0">
              <a:lnSpc>
                <a:spcPct val="150000"/>
              </a:lnSpc>
              <a:buNone/>
            </a:pPr>
            <a:r>
              <a:rPr lang="en-US" altLang="ja-JP" dirty="0">
                <a:latin typeface="+mj-ea"/>
                <a:ea typeface="+mj-ea"/>
              </a:rPr>
              <a:t>	a.</a:t>
            </a:r>
            <a:r>
              <a:rPr kumimoji="1" lang="ja-JP" altLang="en-US" dirty="0">
                <a:latin typeface="ＭＳ 明朝" panose="02020609040205080304" pitchFamily="17" charset="-128"/>
                <a:ea typeface="ＭＳ 明朝" panose="02020609040205080304" pitchFamily="17" charset="-128"/>
              </a:rPr>
              <a:t>脳動静脈奇形に対する</a:t>
            </a:r>
            <a:r>
              <a:rPr lang="en-US" altLang="ja-JP" dirty="0">
                <a:ea typeface="ＭＳ 明朝" panose="02020609040205080304" pitchFamily="17" charset="-128"/>
              </a:rPr>
              <a:t>QMRA</a:t>
            </a:r>
            <a:r>
              <a:rPr kumimoji="1" lang="ja-JP" altLang="en-US" dirty="0">
                <a:latin typeface="ＭＳ 明朝" panose="02020609040205080304" pitchFamily="17" charset="-128"/>
                <a:ea typeface="ＭＳ 明朝" panose="02020609040205080304" pitchFamily="17" charset="-128"/>
              </a:rPr>
              <a:t>を用いた定量的血流解析</a:t>
            </a: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2. </a:t>
            </a:r>
            <a:r>
              <a:rPr lang="ja-JP" altLang="en-US" dirty="0">
                <a:latin typeface="ＭＳ 明朝" panose="02020609040205080304" pitchFamily="17" charset="-128"/>
                <a:ea typeface="ＭＳ 明朝" panose="02020609040205080304" pitchFamily="17" charset="-128"/>
              </a:rPr>
              <a:t>脳神経外科領域における機械学習の臨床研究</a:t>
            </a: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	a.</a:t>
            </a:r>
            <a:r>
              <a:rPr lang="ja-JP" altLang="en-US" dirty="0">
                <a:latin typeface="ＭＳ 明朝" panose="02020609040205080304" pitchFamily="17" charset="-128"/>
                <a:ea typeface="ＭＳ 明朝" panose="02020609040205080304" pitchFamily="17" charset="-128"/>
              </a:rPr>
              <a:t>髄膜腫の硬さを予測する機械学習モデルの開発</a:t>
            </a:r>
            <a:endParaRPr lang="en-US" altLang="ja-JP"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370763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53B00-1C1D-419D-A67A-E52F622ECC97}"/>
              </a:ext>
            </a:extLst>
          </p:cNvPr>
          <p:cNvSpPr>
            <a:spLocks noGrp="1"/>
          </p:cNvSpPr>
          <p:nvPr>
            <p:ph type="title"/>
          </p:nvPr>
        </p:nvSpPr>
        <p:spPr>
          <a:xfrm>
            <a:off x="712365" y="202812"/>
            <a:ext cx="10515600" cy="1325563"/>
          </a:xfrm>
          <a:prstGeom prst="rect">
            <a:avLst/>
          </a:prstGeom>
        </p:spPr>
        <p:txBody>
          <a:bodyPr anchor="ctr">
            <a:normAutofit/>
          </a:bodyPr>
          <a:lstStyle/>
          <a:p>
            <a:r>
              <a:rPr kumimoji="1" lang="en-US" altLang="ja-JP" dirty="0"/>
              <a:t>Figure.2</a:t>
            </a:r>
            <a:br>
              <a:rPr kumimoji="1" lang="en-US" altLang="ja-JP" dirty="0"/>
            </a:br>
            <a:r>
              <a:rPr lang="en-US" altLang="ja-JP" dirty="0"/>
              <a:t>Draining blood flow / AVM blood flow </a:t>
            </a:r>
            <a:endParaRPr kumimoji="1" lang="ja-JP" altLang="en-US" dirty="0"/>
          </a:p>
        </p:txBody>
      </p:sp>
      <p:sp>
        <p:nvSpPr>
          <p:cNvPr id="3" name="コンテンツ プレースホルダー 2">
            <a:extLst>
              <a:ext uri="{FF2B5EF4-FFF2-40B4-BE49-F238E27FC236}">
                <a16:creationId xmlns:a16="http://schemas.microsoft.com/office/drawing/2014/main" id="{DC340C95-F1B2-4C33-A80D-43C41E0C016D}"/>
              </a:ext>
            </a:extLst>
          </p:cNvPr>
          <p:cNvSpPr>
            <a:spLocks noGrp="1"/>
          </p:cNvSpPr>
          <p:nvPr>
            <p:ph sz="half" idx="2"/>
          </p:nvPr>
        </p:nvSpPr>
        <p:spPr>
          <a:xfrm>
            <a:off x="6693017" y="1528375"/>
            <a:ext cx="5457738" cy="4587577"/>
          </a:xfrm>
          <a:prstGeom prst="rect">
            <a:avLst/>
          </a:prstGeom>
        </p:spPr>
        <p:txBody>
          <a:bodyPr>
            <a:normAutofit/>
          </a:bodyPr>
          <a:lstStyle/>
          <a:p>
            <a:r>
              <a:rPr kumimoji="1" lang="ja-JP" altLang="en-US" dirty="0"/>
              <a:t>縦軸</a:t>
            </a:r>
            <a:r>
              <a:rPr kumimoji="1" lang="en-US" altLang="ja-JP" dirty="0"/>
              <a:t>: </a:t>
            </a:r>
          </a:p>
          <a:p>
            <a:pPr marL="0" indent="0">
              <a:buNone/>
            </a:pPr>
            <a:r>
              <a:rPr lang="en-US" altLang="ja-JP" sz="2400" dirty="0"/>
              <a:t>Draining blood flow/AVM blood flow</a:t>
            </a:r>
          </a:p>
          <a:p>
            <a:pPr marL="0" indent="0">
              <a:buNone/>
            </a:pPr>
            <a:endParaRPr lang="en-US" altLang="ja-JP" sz="2400" dirty="0"/>
          </a:p>
          <a:p>
            <a:r>
              <a:rPr lang="ja-JP" altLang="en-US" dirty="0"/>
              <a:t>横軸</a:t>
            </a:r>
            <a:r>
              <a:rPr lang="en-US" altLang="ja-JP" dirty="0"/>
              <a:t>: </a:t>
            </a:r>
          </a:p>
          <a:p>
            <a:pPr marL="0" indent="0">
              <a:buNone/>
            </a:pPr>
            <a:r>
              <a:rPr lang="en-US" altLang="ja-JP" dirty="0"/>
              <a:t>Unruptured, Ruptured</a:t>
            </a:r>
          </a:p>
          <a:p>
            <a:endParaRPr kumimoji="1" lang="en-US" altLang="ja-JP" dirty="0"/>
          </a:p>
        </p:txBody>
      </p:sp>
      <p:pic>
        <p:nvPicPr>
          <p:cNvPr id="5" name="図 4">
            <a:extLst>
              <a:ext uri="{FF2B5EF4-FFF2-40B4-BE49-F238E27FC236}">
                <a16:creationId xmlns:a16="http://schemas.microsoft.com/office/drawing/2014/main" id="{2AA11188-BEBC-4970-89C1-D85BECBCA038}"/>
              </a:ext>
            </a:extLst>
          </p:cNvPr>
          <p:cNvPicPr>
            <a:picLocks noChangeAspect="1"/>
          </p:cNvPicPr>
          <p:nvPr/>
        </p:nvPicPr>
        <p:blipFill>
          <a:blip r:embed="rId3"/>
          <a:stretch>
            <a:fillRect/>
          </a:stretch>
        </p:blipFill>
        <p:spPr>
          <a:xfrm>
            <a:off x="411061" y="1528375"/>
            <a:ext cx="6216242" cy="5161087"/>
          </a:xfrm>
          <a:prstGeom prst="rect">
            <a:avLst/>
          </a:prstGeom>
        </p:spPr>
      </p:pic>
    </p:spTree>
    <p:extLst>
      <p:ext uri="{BB962C8B-B14F-4D97-AF65-F5344CB8AC3E}">
        <p14:creationId xmlns:p14="http://schemas.microsoft.com/office/powerpoint/2010/main" val="82245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53B00-1C1D-419D-A67A-E52F622ECC97}"/>
              </a:ext>
            </a:extLst>
          </p:cNvPr>
          <p:cNvSpPr>
            <a:spLocks noGrp="1"/>
          </p:cNvSpPr>
          <p:nvPr>
            <p:ph type="title"/>
          </p:nvPr>
        </p:nvSpPr>
        <p:spPr>
          <a:xfrm>
            <a:off x="712365" y="202812"/>
            <a:ext cx="10515600" cy="1325563"/>
          </a:xfrm>
          <a:prstGeom prst="rect">
            <a:avLst/>
          </a:prstGeom>
        </p:spPr>
        <p:txBody>
          <a:bodyPr anchor="ctr">
            <a:normAutofit/>
          </a:bodyPr>
          <a:lstStyle/>
          <a:p>
            <a:r>
              <a:rPr kumimoji="1" lang="en-US" altLang="ja-JP" dirty="0"/>
              <a:t>Figure.3</a:t>
            </a:r>
            <a:br>
              <a:rPr kumimoji="1" lang="en-US" altLang="ja-JP" dirty="0"/>
            </a:br>
            <a:r>
              <a:rPr lang="en-US" altLang="ja-JP" dirty="0"/>
              <a:t>Draining blood flow / AVM blood flow </a:t>
            </a:r>
            <a:endParaRPr kumimoji="1" lang="ja-JP" altLang="en-US" dirty="0"/>
          </a:p>
        </p:txBody>
      </p:sp>
      <p:sp>
        <p:nvSpPr>
          <p:cNvPr id="3" name="コンテンツ プレースホルダー 2">
            <a:extLst>
              <a:ext uri="{FF2B5EF4-FFF2-40B4-BE49-F238E27FC236}">
                <a16:creationId xmlns:a16="http://schemas.microsoft.com/office/drawing/2014/main" id="{DC340C95-F1B2-4C33-A80D-43C41E0C016D}"/>
              </a:ext>
            </a:extLst>
          </p:cNvPr>
          <p:cNvSpPr>
            <a:spLocks noGrp="1"/>
          </p:cNvSpPr>
          <p:nvPr>
            <p:ph sz="half" idx="2"/>
          </p:nvPr>
        </p:nvSpPr>
        <p:spPr>
          <a:xfrm>
            <a:off x="6693017" y="1528375"/>
            <a:ext cx="5457738" cy="4587577"/>
          </a:xfrm>
          <a:prstGeom prst="rect">
            <a:avLst/>
          </a:prstGeom>
        </p:spPr>
        <p:txBody>
          <a:bodyPr>
            <a:normAutofit fontScale="92500" lnSpcReduction="10000"/>
          </a:bodyPr>
          <a:lstStyle/>
          <a:p>
            <a:r>
              <a:rPr kumimoji="1" lang="en-US" altLang="ja-JP" dirty="0"/>
              <a:t>4</a:t>
            </a:r>
            <a:r>
              <a:rPr kumimoji="1" lang="ja-JP" altLang="en-US" dirty="0"/>
              <a:t>例中、</a:t>
            </a:r>
            <a:r>
              <a:rPr kumimoji="1" lang="en-US" altLang="ja-JP" dirty="0"/>
              <a:t>3</a:t>
            </a:r>
            <a:r>
              <a:rPr kumimoji="1" lang="ja-JP" altLang="en-US" dirty="0"/>
              <a:t>例に</a:t>
            </a:r>
            <a:r>
              <a:rPr kumimoji="1" lang="en-US" altLang="ja-JP" dirty="0"/>
              <a:t>Feeder</a:t>
            </a:r>
            <a:r>
              <a:rPr kumimoji="1" lang="ja-JP" altLang="en-US" dirty="0"/>
              <a:t> </a:t>
            </a:r>
            <a:r>
              <a:rPr kumimoji="1" lang="en-US" altLang="ja-JP" dirty="0"/>
              <a:t>An</a:t>
            </a:r>
            <a:r>
              <a:rPr kumimoji="1" lang="ja-JP" altLang="en-US" dirty="0"/>
              <a:t>があり、破裂の原因は</a:t>
            </a:r>
            <a:r>
              <a:rPr kumimoji="1" lang="en-US" altLang="ja-JP" dirty="0"/>
              <a:t>Feeder</a:t>
            </a:r>
            <a:r>
              <a:rPr kumimoji="1" lang="ja-JP" altLang="en-US" dirty="0"/>
              <a:t> </a:t>
            </a:r>
            <a:r>
              <a:rPr kumimoji="1" lang="en-US" altLang="ja-JP" dirty="0"/>
              <a:t>An</a:t>
            </a:r>
            <a:r>
              <a:rPr kumimoji="1" lang="ja-JP" altLang="en-US" dirty="0"/>
              <a:t>と推定される。</a:t>
            </a:r>
            <a:endParaRPr kumimoji="1" lang="en-US" altLang="ja-JP" dirty="0"/>
          </a:p>
          <a:p>
            <a:pPr marL="0" indent="0">
              <a:buNone/>
            </a:pPr>
            <a:r>
              <a:rPr lang="ja-JP" altLang="en-US" dirty="0"/>
              <a:t>⇒不均衡性とは関連性がないかもしれない。</a:t>
            </a:r>
            <a:endParaRPr kumimoji="1" lang="en-US" altLang="ja-JP" dirty="0"/>
          </a:p>
          <a:p>
            <a:endParaRPr lang="en-US" altLang="ja-JP" dirty="0"/>
          </a:p>
          <a:p>
            <a:endParaRPr lang="en-US" altLang="ja-JP" dirty="0"/>
          </a:p>
          <a:p>
            <a:r>
              <a:rPr lang="ja-JP" altLang="en-US" dirty="0"/>
              <a:t>短時間の</a:t>
            </a:r>
            <a:r>
              <a:rPr kumimoji="1" lang="ja-JP" altLang="en-US" dirty="0"/>
              <a:t>頭痛や視野のチラつきが</a:t>
            </a:r>
            <a:r>
              <a:rPr kumimoji="1" lang="en-US" altLang="ja-JP" dirty="0"/>
              <a:t>1</a:t>
            </a:r>
            <a:r>
              <a:rPr kumimoji="1" lang="ja-JP" altLang="en-US" dirty="0"/>
              <a:t>日</a:t>
            </a:r>
            <a:r>
              <a:rPr kumimoji="1" lang="en-US" altLang="ja-JP" dirty="0"/>
              <a:t>10</a:t>
            </a:r>
            <a:r>
              <a:rPr kumimoji="1" lang="ja-JP" altLang="en-US" dirty="0"/>
              <a:t>回程度あり、症候が顕著であった未破裂例。</a:t>
            </a:r>
            <a:endParaRPr kumimoji="1" lang="en-US" altLang="ja-JP" dirty="0"/>
          </a:p>
          <a:p>
            <a:pPr marL="0" indent="0">
              <a:buNone/>
            </a:pPr>
            <a:r>
              <a:rPr lang="ja-JP" altLang="en-US" dirty="0"/>
              <a:t>⇒不均衡性が高く、そのため症候性となっていたかもしれない。</a:t>
            </a:r>
            <a:endParaRPr kumimoji="1" lang="en-US" altLang="ja-JP" dirty="0"/>
          </a:p>
        </p:txBody>
      </p:sp>
      <p:pic>
        <p:nvPicPr>
          <p:cNvPr id="5" name="図 4">
            <a:extLst>
              <a:ext uri="{FF2B5EF4-FFF2-40B4-BE49-F238E27FC236}">
                <a16:creationId xmlns:a16="http://schemas.microsoft.com/office/drawing/2014/main" id="{2AA11188-BEBC-4970-89C1-D85BECBCA038}"/>
              </a:ext>
            </a:extLst>
          </p:cNvPr>
          <p:cNvPicPr>
            <a:picLocks noChangeAspect="1"/>
          </p:cNvPicPr>
          <p:nvPr/>
        </p:nvPicPr>
        <p:blipFill>
          <a:blip r:embed="rId3"/>
          <a:stretch>
            <a:fillRect/>
          </a:stretch>
        </p:blipFill>
        <p:spPr>
          <a:xfrm>
            <a:off x="411061" y="1528375"/>
            <a:ext cx="6216242" cy="5161087"/>
          </a:xfrm>
          <a:prstGeom prst="rect">
            <a:avLst/>
          </a:prstGeom>
        </p:spPr>
      </p:pic>
      <p:sp>
        <p:nvSpPr>
          <p:cNvPr id="4" name="楕円 3">
            <a:extLst>
              <a:ext uri="{FF2B5EF4-FFF2-40B4-BE49-F238E27FC236}">
                <a16:creationId xmlns:a16="http://schemas.microsoft.com/office/drawing/2014/main" id="{94E73DE3-418F-462A-A1A5-77F76CCF46D6}"/>
              </a:ext>
            </a:extLst>
          </p:cNvPr>
          <p:cNvSpPr/>
          <p:nvPr/>
        </p:nvSpPr>
        <p:spPr>
          <a:xfrm>
            <a:off x="5016617" y="4412609"/>
            <a:ext cx="226502" cy="6543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1A21132B-B667-4B5E-A42D-649FC1332219}"/>
              </a:ext>
            </a:extLst>
          </p:cNvPr>
          <p:cNvCxnSpPr>
            <a:cxnSpLocks/>
          </p:cNvCxnSpPr>
          <p:nvPr/>
        </p:nvCxnSpPr>
        <p:spPr>
          <a:xfrm flipH="1">
            <a:off x="5243121" y="2059048"/>
            <a:ext cx="1568740" cy="235356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1" name="直線矢印コネクタ 10">
            <a:extLst>
              <a:ext uri="{FF2B5EF4-FFF2-40B4-BE49-F238E27FC236}">
                <a16:creationId xmlns:a16="http://schemas.microsoft.com/office/drawing/2014/main" id="{03C56F5D-B0E4-4B0A-95E0-04255BF98302}"/>
              </a:ext>
            </a:extLst>
          </p:cNvPr>
          <p:cNvCxnSpPr>
            <a:cxnSpLocks/>
          </p:cNvCxnSpPr>
          <p:nvPr/>
        </p:nvCxnSpPr>
        <p:spPr>
          <a:xfrm flipH="1">
            <a:off x="2567031" y="4947028"/>
            <a:ext cx="4244830" cy="53414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3" name="楕円 12">
            <a:extLst>
              <a:ext uri="{FF2B5EF4-FFF2-40B4-BE49-F238E27FC236}">
                <a16:creationId xmlns:a16="http://schemas.microsoft.com/office/drawing/2014/main" id="{E95B6026-57F6-4819-852F-F1A67DDB67A0}"/>
              </a:ext>
            </a:extLst>
          </p:cNvPr>
          <p:cNvSpPr/>
          <p:nvPr/>
        </p:nvSpPr>
        <p:spPr>
          <a:xfrm>
            <a:off x="2231472" y="5329625"/>
            <a:ext cx="335559" cy="264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980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439738"/>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713544" y="1581418"/>
            <a:ext cx="10972320" cy="5755103"/>
          </a:xfrm>
        </p:spPr>
        <p:txBody>
          <a:bodyPr>
            <a:normAutofit/>
          </a:bodyPr>
          <a:lstStyle/>
          <a:p>
            <a:pPr marL="514350" indent="-514350">
              <a:lnSpc>
                <a:spcPct val="150000"/>
              </a:lnSpc>
              <a:buAutoNum type="arabicPeriod"/>
            </a:pPr>
            <a:r>
              <a:rPr kumimoji="1" lang="ja-JP" altLang="en-US" dirty="0">
                <a:latin typeface="ＭＳ 明朝" panose="02020609040205080304" pitchFamily="17" charset="-128"/>
                <a:ea typeface="ＭＳ 明朝" panose="02020609040205080304" pitchFamily="17" charset="-128"/>
              </a:rPr>
              <a:t>脳神経外科領域における</a:t>
            </a:r>
            <a:r>
              <a:rPr lang="en-US" altLang="ja-JP" dirty="0">
                <a:ea typeface="ＭＳ 明朝" panose="02020609040205080304" pitchFamily="17" charset="-128"/>
              </a:rPr>
              <a:t>Phase</a:t>
            </a:r>
            <a:r>
              <a:rPr lang="ja-JP" altLang="en-US" dirty="0">
                <a:ea typeface="ＭＳ 明朝" panose="02020609040205080304" pitchFamily="17" charset="-128"/>
              </a:rPr>
              <a:t> </a:t>
            </a:r>
            <a:r>
              <a:rPr lang="en-US" altLang="ja-JP" dirty="0">
                <a:ea typeface="ＭＳ 明朝" panose="02020609040205080304" pitchFamily="17" charset="-128"/>
              </a:rPr>
              <a:t>contrast MRI</a:t>
            </a:r>
            <a:r>
              <a:rPr lang="ja-JP" altLang="en-US" dirty="0">
                <a:ea typeface="ＭＳ 明朝" panose="02020609040205080304" pitchFamily="17" charset="-128"/>
              </a:rPr>
              <a:t>を用いた臨床研究</a:t>
            </a:r>
            <a:endParaRPr lang="en-US" altLang="ja-JP" dirty="0">
              <a:latin typeface="+mj-ea"/>
              <a:ea typeface="+mj-ea"/>
            </a:endParaRPr>
          </a:p>
          <a:p>
            <a:pPr marL="0" indent="0">
              <a:lnSpc>
                <a:spcPct val="150000"/>
              </a:lnSpc>
              <a:buNone/>
            </a:pPr>
            <a:r>
              <a:rPr lang="en-US" altLang="ja-JP" dirty="0">
                <a:latin typeface="+mj-ea"/>
                <a:ea typeface="+mj-ea"/>
              </a:rPr>
              <a:t>	a.</a:t>
            </a:r>
            <a:r>
              <a:rPr kumimoji="1" lang="ja-JP" altLang="en-US" dirty="0">
                <a:latin typeface="ＭＳ 明朝" panose="02020609040205080304" pitchFamily="17" charset="-128"/>
                <a:ea typeface="ＭＳ 明朝" panose="02020609040205080304" pitchFamily="17" charset="-128"/>
              </a:rPr>
              <a:t>脳動静脈奇形に対する</a:t>
            </a:r>
            <a:r>
              <a:rPr kumimoji="1" lang="en-US" altLang="ja-JP" dirty="0">
                <a:ea typeface="ＭＳ 明朝" panose="02020609040205080304" pitchFamily="17" charset="-128"/>
              </a:rPr>
              <a:t>PC MRI</a:t>
            </a:r>
            <a:r>
              <a:rPr kumimoji="1" lang="ja-JP" altLang="en-US" dirty="0">
                <a:latin typeface="ＭＳ 明朝" panose="02020609040205080304" pitchFamily="17" charset="-128"/>
                <a:ea typeface="ＭＳ 明朝" panose="02020609040205080304" pitchFamily="17" charset="-128"/>
              </a:rPr>
              <a:t>を用いた定量的血流解析</a:t>
            </a: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2. </a:t>
            </a:r>
            <a:r>
              <a:rPr lang="ja-JP" altLang="en-US" dirty="0">
                <a:latin typeface="ＭＳ 明朝" panose="02020609040205080304" pitchFamily="17" charset="-128"/>
                <a:ea typeface="ＭＳ 明朝" panose="02020609040205080304" pitchFamily="17" charset="-128"/>
              </a:rPr>
              <a:t>脳神経外科領域における機械学習の臨床研究</a:t>
            </a: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	a. </a:t>
            </a:r>
            <a:r>
              <a:rPr lang="ja-JP" altLang="en-US" dirty="0">
                <a:latin typeface="ＭＳ 明朝" panose="02020609040205080304" pitchFamily="17" charset="-128"/>
                <a:ea typeface="ＭＳ 明朝" panose="02020609040205080304" pitchFamily="17" charset="-128"/>
              </a:rPr>
              <a:t>髄膜腫の硬さを予測する機械学習モデルの開発</a:t>
            </a:r>
            <a:endParaRPr lang="en-US" altLang="ja-JP"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80216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439738"/>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713544" y="1581418"/>
            <a:ext cx="10972320" cy="5755103"/>
          </a:xfrm>
        </p:spPr>
        <p:txBody>
          <a:bodyPr>
            <a:normAutofit/>
          </a:bodyPr>
          <a:lstStyle/>
          <a:p>
            <a:pPr marL="514350" indent="-514350">
              <a:lnSpc>
                <a:spcPct val="150000"/>
              </a:lnSpc>
              <a:buAutoNum type="arabicPeriod"/>
            </a:pPr>
            <a:r>
              <a:rPr kumimoji="1" lang="ja-JP" altLang="en-US" dirty="0">
                <a:solidFill>
                  <a:schemeClr val="bg1">
                    <a:lumMod val="85000"/>
                    <a:lumOff val="15000"/>
                  </a:schemeClr>
                </a:solidFill>
                <a:latin typeface="ＭＳ 明朝" panose="02020609040205080304" pitchFamily="17" charset="-128"/>
                <a:ea typeface="ＭＳ 明朝" panose="02020609040205080304" pitchFamily="17" charset="-128"/>
              </a:rPr>
              <a:t>脳神経外科領域における</a:t>
            </a:r>
            <a:r>
              <a:rPr lang="en-US" altLang="ja-JP" dirty="0">
                <a:solidFill>
                  <a:schemeClr val="bg1">
                    <a:lumMod val="85000"/>
                    <a:lumOff val="15000"/>
                  </a:schemeClr>
                </a:solidFill>
                <a:ea typeface="ＭＳ 明朝" panose="02020609040205080304" pitchFamily="17" charset="-128"/>
              </a:rPr>
              <a:t>Phase</a:t>
            </a:r>
            <a:r>
              <a:rPr lang="ja-JP" altLang="en-US" dirty="0">
                <a:solidFill>
                  <a:schemeClr val="bg1">
                    <a:lumMod val="85000"/>
                    <a:lumOff val="15000"/>
                  </a:schemeClr>
                </a:solidFill>
                <a:ea typeface="ＭＳ 明朝" panose="02020609040205080304" pitchFamily="17" charset="-128"/>
              </a:rPr>
              <a:t> </a:t>
            </a:r>
            <a:r>
              <a:rPr lang="en-US" altLang="ja-JP" dirty="0">
                <a:solidFill>
                  <a:schemeClr val="bg1">
                    <a:lumMod val="85000"/>
                    <a:lumOff val="15000"/>
                  </a:schemeClr>
                </a:solidFill>
                <a:ea typeface="ＭＳ 明朝" panose="02020609040205080304" pitchFamily="17" charset="-128"/>
              </a:rPr>
              <a:t>contrast MRI</a:t>
            </a:r>
            <a:r>
              <a:rPr lang="ja-JP" altLang="en-US" dirty="0">
                <a:solidFill>
                  <a:schemeClr val="bg1">
                    <a:lumMod val="85000"/>
                    <a:lumOff val="15000"/>
                  </a:schemeClr>
                </a:solidFill>
                <a:ea typeface="ＭＳ 明朝" panose="02020609040205080304" pitchFamily="17" charset="-128"/>
              </a:rPr>
              <a:t>を用いた臨床研究</a:t>
            </a:r>
            <a:endParaRPr lang="en-US" altLang="ja-JP" dirty="0">
              <a:solidFill>
                <a:schemeClr val="bg1">
                  <a:lumMod val="85000"/>
                  <a:lumOff val="15000"/>
                </a:schemeClr>
              </a:solidFill>
              <a:latin typeface="+mj-ea"/>
              <a:ea typeface="+mj-ea"/>
            </a:endParaRPr>
          </a:p>
          <a:p>
            <a:pPr marL="0" indent="0">
              <a:lnSpc>
                <a:spcPct val="150000"/>
              </a:lnSpc>
              <a:buNone/>
            </a:pPr>
            <a:r>
              <a:rPr lang="en-US" altLang="ja-JP" dirty="0">
                <a:solidFill>
                  <a:schemeClr val="bg1">
                    <a:lumMod val="85000"/>
                    <a:lumOff val="15000"/>
                  </a:schemeClr>
                </a:solidFill>
                <a:latin typeface="+mj-ea"/>
                <a:ea typeface="+mj-ea"/>
              </a:rPr>
              <a:t>	a.</a:t>
            </a:r>
            <a:r>
              <a:rPr kumimoji="1" lang="ja-JP" altLang="en-US" dirty="0">
                <a:solidFill>
                  <a:schemeClr val="bg1">
                    <a:lumMod val="85000"/>
                    <a:lumOff val="15000"/>
                  </a:schemeClr>
                </a:solidFill>
                <a:latin typeface="ＭＳ 明朝" panose="02020609040205080304" pitchFamily="17" charset="-128"/>
                <a:ea typeface="ＭＳ 明朝" panose="02020609040205080304" pitchFamily="17" charset="-128"/>
              </a:rPr>
              <a:t>脳動静脈奇形に対する</a:t>
            </a:r>
            <a:r>
              <a:rPr kumimoji="1" lang="en-US" altLang="ja-JP" dirty="0">
                <a:solidFill>
                  <a:schemeClr val="bg1">
                    <a:lumMod val="85000"/>
                    <a:lumOff val="15000"/>
                  </a:schemeClr>
                </a:solidFill>
                <a:ea typeface="ＭＳ 明朝" panose="02020609040205080304" pitchFamily="17" charset="-128"/>
              </a:rPr>
              <a:t>PC MRI</a:t>
            </a:r>
            <a:r>
              <a:rPr kumimoji="1" lang="ja-JP" altLang="en-US" dirty="0">
                <a:solidFill>
                  <a:schemeClr val="bg1">
                    <a:lumMod val="85000"/>
                    <a:lumOff val="15000"/>
                  </a:schemeClr>
                </a:solidFill>
                <a:latin typeface="ＭＳ 明朝" panose="02020609040205080304" pitchFamily="17" charset="-128"/>
                <a:ea typeface="ＭＳ 明朝" panose="02020609040205080304" pitchFamily="17" charset="-128"/>
              </a:rPr>
              <a:t>を用いた定量的血流解析</a:t>
            </a:r>
            <a:endParaRPr kumimoji="1" lang="en-US" altLang="ja-JP" dirty="0">
              <a:solidFill>
                <a:schemeClr val="bg1">
                  <a:lumMod val="85000"/>
                  <a:lumOff val="15000"/>
                </a:schemeClr>
              </a:solidFill>
              <a:latin typeface="ＭＳ 明朝" panose="02020609040205080304" pitchFamily="17" charset="-128"/>
              <a:ea typeface="ＭＳ 明朝" panose="02020609040205080304" pitchFamily="17" charset="-128"/>
            </a:endParaRPr>
          </a:p>
          <a:p>
            <a:pPr marL="0" indent="0">
              <a:lnSpc>
                <a:spcPct val="150000"/>
              </a:lnSpc>
              <a:buNone/>
            </a:pP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2. </a:t>
            </a:r>
            <a:r>
              <a:rPr lang="ja-JP" altLang="en-US" dirty="0">
                <a:latin typeface="ＭＳ 明朝" panose="02020609040205080304" pitchFamily="17" charset="-128"/>
                <a:ea typeface="ＭＳ 明朝" panose="02020609040205080304" pitchFamily="17" charset="-128"/>
              </a:rPr>
              <a:t>脳神経外科領域における機械学習の臨床研究</a:t>
            </a: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	a. </a:t>
            </a:r>
            <a:r>
              <a:rPr lang="ja-JP" altLang="en-US" dirty="0">
                <a:latin typeface="ＭＳ 明朝" panose="02020609040205080304" pitchFamily="17" charset="-128"/>
                <a:ea typeface="ＭＳ 明朝" panose="02020609040205080304" pitchFamily="17" charset="-128"/>
              </a:rPr>
              <a:t>髄膜腫の硬さを予測する機械学習モデルの開発</a:t>
            </a:r>
            <a:endParaRPr lang="en-US" altLang="ja-JP"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499530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9C39-58A0-49D9-8538-D847F4D1DF94}"/>
              </a:ext>
            </a:extLst>
          </p:cNvPr>
          <p:cNvSpPr>
            <a:spLocks noGrp="1"/>
          </p:cNvSpPr>
          <p:nvPr>
            <p:ph type="ctrTitle"/>
          </p:nvPr>
        </p:nvSpPr>
        <p:spPr>
          <a:xfrm>
            <a:off x="433552" y="680808"/>
            <a:ext cx="3962400" cy="683577"/>
          </a:xfrm>
        </p:spPr>
        <p:txBody>
          <a:bodyPr>
            <a:noAutofit/>
          </a:bodyPr>
          <a:lstStyle/>
          <a:p>
            <a:pPr>
              <a:lnSpc>
                <a:spcPct val="150000"/>
              </a:lnSpc>
            </a:pPr>
            <a:r>
              <a:rPr kumimoji="1" lang="en-US" altLang="ja-JP" sz="3600" dirty="0">
                <a:latin typeface="Century" panose="02040604050505020304" pitchFamily="18" charset="0"/>
                <a:ea typeface="ＭＳ 明朝" panose="02020609040205080304" pitchFamily="17" charset="-128"/>
              </a:rPr>
              <a:t>Background</a:t>
            </a:r>
            <a:endParaRPr kumimoji="1" lang="ja-JP" altLang="en-US" sz="3600" dirty="0">
              <a:latin typeface="Century" panose="02040604050505020304" pitchFamily="18" charset="0"/>
              <a:ea typeface="ＭＳ 明朝" panose="02020609040205080304" pitchFamily="17" charset="-128"/>
            </a:endParaRPr>
          </a:p>
        </p:txBody>
      </p:sp>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1447800" y="1494571"/>
            <a:ext cx="9662160" cy="4981902"/>
          </a:xfrm>
        </p:spPr>
        <p:txBody>
          <a:bodyPr>
            <a:normAutofit fontScale="92500" lnSpcReduction="10000"/>
          </a:bodyPr>
          <a:lstStyle/>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髄膜腫の硬さは、術後神経学的合併症、手術時間、再発率に寄与し、髄膜腫の手術において重要な</a:t>
            </a:r>
            <a:r>
              <a:rPr lang="en-US" altLang="ja-JP" dirty="0">
                <a:latin typeface="Century" panose="02040604050505020304" pitchFamily="18" charset="0"/>
                <a:ea typeface="ＭＳ 明朝" panose="02020609040205080304" pitchFamily="17" charset="-128"/>
              </a:rPr>
              <a:t>factor</a:t>
            </a:r>
            <a:r>
              <a:rPr lang="ja-JP" altLang="en-US" dirty="0">
                <a:latin typeface="Century" panose="02040604050505020304" pitchFamily="18" charset="0"/>
                <a:ea typeface="ＭＳ 明朝" panose="02020609040205080304" pitchFamily="17" charset="-128"/>
              </a:rPr>
              <a:t>の</a:t>
            </a:r>
            <a:r>
              <a:rPr lang="en-US" altLang="ja-JP" dirty="0">
                <a:latin typeface="Century" panose="02040604050505020304" pitchFamily="18" charset="0"/>
                <a:ea typeface="ＭＳ 明朝" panose="02020609040205080304" pitchFamily="17" charset="-128"/>
              </a:rPr>
              <a:t>1</a:t>
            </a:r>
            <a:r>
              <a:rPr lang="ja-JP" altLang="en-US" dirty="0">
                <a:latin typeface="Century" panose="02040604050505020304" pitchFamily="18" charset="0"/>
                <a:ea typeface="ＭＳ 明朝" panose="02020609040205080304" pitchFamily="17" charset="-128"/>
              </a:rPr>
              <a:t>つである。</a:t>
            </a:r>
            <a:endParaRPr lang="en-US" altLang="ja-JP" baseline="30000"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endParaRPr kumimoji="1"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kumimoji="1" lang="en-US" altLang="ja-JP" dirty="0">
                <a:latin typeface="Century" panose="02040604050505020304" pitchFamily="18" charset="0"/>
                <a:ea typeface="ＭＳ 明朝" panose="02020609040205080304" pitchFamily="17" charset="-128"/>
              </a:rPr>
              <a:t>T2</a:t>
            </a:r>
            <a:r>
              <a:rPr kumimoji="1" lang="ja-JP" altLang="en-US" dirty="0">
                <a:latin typeface="Century" panose="02040604050505020304" pitchFamily="18" charset="0"/>
                <a:ea typeface="ＭＳ 明朝" panose="02020609040205080304" pitchFamily="17" charset="-128"/>
              </a:rPr>
              <a:t>強調画像における腫瘍の信号強度が、腫瘍の硬さ予測に有用であると言われているが、研究によって有用性を認めたり認めなかったりしており、再現性に乏しいのが問題となっている。</a:t>
            </a:r>
            <a:endParaRPr kumimoji="1"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endParaRPr kumimoji="1"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一方、近年</a:t>
            </a:r>
            <a:r>
              <a:rPr lang="en-US" altLang="ja-JP" dirty="0">
                <a:latin typeface="Century" panose="02040604050505020304" pitchFamily="18" charset="0"/>
                <a:ea typeface="ＭＳ 明朝" panose="02020609040205080304" pitchFamily="17" charset="-128"/>
              </a:rPr>
              <a:t>Radiomics</a:t>
            </a:r>
            <a:r>
              <a:rPr lang="ja-JP" altLang="en-US" dirty="0">
                <a:latin typeface="Century" panose="02040604050505020304" pitchFamily="18" charset="0"/>
                <a:ea typeface="ＭＳ 明朝" panose="02020609040205080304" pitchFamily="17" charset="-128"/>
              </a:rPr>
              <a:t>という腫瘍の定量的な特徴量抽出法が台頭しており、腫瘍の病理型、遺伝子型などの予測が広く行われている。</a:t>
            </a:r>
            <a:endParaRPr kumimoji="1" lang="en-US" altLang="ja-JP" baseline="30000" dirty="0">
              <a:latin typeface="Century" panose="02040604050505020304" pitchFamily="18" charset="0"/>
              <a:ea typeface="ＭＳ 明朝" panose="02020609040205080304" pitchFamily="17" charset="-128"/>
            </a:endParaRPr>
          </a:p>
        </p:txBody>
      </p:sp>
    </p:spTree>
    <p:extLst>
      <p:ext uri="{BB962C8B-B14F-4D97-AF65-F5344CB8AC3E}">
        <p14:creationId xmlns:p14="http://schemas.microsoft.com/office/powerpoint/2010/main" val="347549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0" y="3488138"/>
            <a:ext cx="11323320" cy="1694407"/>
          </a:xfrm>
        </p:spPr>
        <p:txBody>
          <a:bodyPr>
            <a:normAutofit fontScale="92500" lnSpcReduction="10000"/>
          </a:bodyPr>
          <a:lstStyle/>
          <a:p>
            <a:pPr marL="342900" indent="-342900" algn="l">
              <a:lnSpc>
                <a:spcPct val="150000"/>
              </a:lnSpc>
              <a:buFont typeface="Arial" panose="020B0604020202020204" pitchFamily="34" charset="0"/>
              <a:buChar char="•"/>
            </a:pPr>
            <a:r>
              <a:rPr lang="en-US" altLang="ja-JP" dirty="0">
                <a:latin typeface="Century" panose="02040604050505020304" pitchFamily="18" charset="0"/>
                <a:ea typeface="ＭＳ 明朝" panose="02020609040205080304" pitchFamily="17" charset="-128"/>
              </a:rPr>
              <a:t>20</a:t>
            </a:r>
            <a:r>
              <a:rPr lang="ja-JP" altLang="en-US" dirty="0">
                <a:latin typeface="Century" panose="02040604050505020304" pitchFamily="18" charset="0"/>
                <a:ea typeface="ＭＳ 明朝" panose="02020609040205080304" pitchFamily="17" charset="-128"/>
              </a:rPr>
              <a:t>例、</a:t>
            </a:r>
            <a:r>
              <a:rPr lang="en-US" altLang="ja-JP" dirty="0">
                <a:latin typeface="Century" panose="02040604050505020304" pitchFamily="18" charset="0"/>
                <a:ea typeface="ＭＳ 明朝" panose="02020609040205080304" pitchFamily="17" charset="-128"/>
              </a:rPr>
              <a:t>CUSA</a:t>
            </a:r>
            <a:r>
              <a:rPr lang="ja-JP" altLang="en-US" dirty="0">
                <a:latin typeface="Century" panose="02040604050505020304" pitchFamily="18" charset="0"/>
                <a:ea typeface="ＭＳ 明朝" panose="02020609040205080304" pitchFamily="17" charset="-128"/>
              </a:rPr>
              <a:t>の出力で髄膜腫の硬さを</a:t>
            </a:r>
            <a:r>
              <a:rPr lang="en-US" altLang="ja-JP" dirty="0">
                <a:latin typeface="Century" panose="02040604050505020304" pitchFamily="18" charset="0"/>
                <a:ea typeface="ＭＳ 明朝" panose="02020609040205080304" pitchFamily="17" charset="-128"/>
              </a:rPr>
              <a:t>3</a:t>
            </a:r>
            <a:r>
              <a:rPr lang="ja-JP" altLang="en-US" dirty="0">
                <a:latin typeface="Century" panose="02040604050505020304" pitchFamily="18" charset="0"/>
                <a:ea typeface="ＭＳ 明朝" panose="02020609040205080304" pitchFamily="17" charset="-128"/>
              </a:rPr>
              <a:t>値分類</a:t>
            </a: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en-US" altLang="ja-JP" dirty="0">
                <a:latin typeface="Century" panose="02040604050505020304" pitchFamily="18" charset="0"/>
                <a:ea typeface="ＭＳ 明朝" panose="02020609040205080304" pitchFamily="17" charset="-128"/>
              </a:rPr>
              <a:t>T2</a:t>
            </a:r>
            <a:r>
              <a:rPr lang="ja-JP" altLang="en-US" dirty="0">
                <a:latin typeface="Century" panose="02040604050505020304" pitchFamily="18" charset="0"/>
                <a:ea typeface="ＭＳ 明朝" panose="02020609040205080304" pitchFamily="17" charset="-128"/>
              </a:rPr>
              <a:t>にて腫瘍と中小脳脚の任意の場所に</a:t>
            </a:r>
            <a:r>
              <a:rPr lang="en-US" altLang="ja-JP" dirty="0">
                <a:latin typeface="Century" panose="02040604050505020304" pitchFamily="18" charset="0"/>
                <a:ea typeface="ＭＳ 明朝" panose="02020609040205080304" pitchFamily="17" charset="-128"/>
              </a:rPr>
              <a:t>ROI</a:t>
            </a:r>
            <a:r>
              <a:rPr lang="ja-JP" altLang="en-US" dirty="0">
                <a:latin typeface="Century" panose="02040604050505020304" pitchFamily="18" charset="0"/>
                <a:ea typeface="ＭＳ 明朝" panose="02020609040205080304" pitchFamily="17" charset="-128"/>
              </a:rPr>
              <a:t>を設置</a:t>
            </a: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既存の</a:t>
            </a:r>
            <a:r>
              <a:rPr lang="en-US" altLang="ja-JP" dirty="0">
                <a:latin typeface="Century" panose="02040604050505020304" pitchFamily="18" charset="0"/>
                <a:ea typeface="ＭＳ 明朝" panose="02020609040205080304" pitchFamily="17" charset="-128"/>
              </a:rPr>
              <a:t>Study</a:t>
            </a:r>
            <a:r>
              <a:rPr lang="ja-JP" altLang="en-US" dirty="0">
                <a:latin typeface="Century" panose="02040604050505020304" pitchFamily="18" charset="0"/>
                <a:ea typeface="ＭＳ 明朝" panose="02020609040205080304" pitchFamily="17" charset="-128"/>
              </a:rPr>
              <a:t>が</a:t>
            </a:r>
            <a:r>
              <a:rPr lang="en-US" altLang="ja-JP" dirty="0">
                <a:latin typeface="Century" panose="02040604050505020304" pitchFamily="18" charset="0"/>
                <a:ea typeface="ＭＳ 明朝" panose="02020609040205080304" pitchFamily="17" charset="-128"/>
              </a:rPr>
              <a:t>Subjective</a:t>
            </a:r>
            <a:r>
              <a:rPr lang="ja-JP" altLang="en-US" dirty="0">
                <a:latin typeface="Century" panose="02040604050505020304" pitchFamily="18" charset="0"/>
                <a:ea typeface="ＭＳ 明朝" panose="02020609040205080304" pitchFamily="17" charset="-128"/>
              </a:rPr>
              <a:t>過ぎるから、本研究は</a:t>
            </a:r>
            <a:r>
              <a:rPr lang="en-US" altLang="ja-JP" dirty="0">
                <a:latin typeface="Century" panose="02040604050505020304" pitchFamily="18" charset="0"/>
                <a:ea typeface="ＭＳ 明朝" panose="02020609040205080304" pitchFamily="17" charset="-128"/>
              </a:rPr>
              <a:t>Objective</a:t>
            </a:r>
            <a:r>
              <a:rPr lang="ja-JP" altLang="en-US" dirty="0">
                <a:latin typeface="Century" panose="02040604050505020304" pitchFamily="18" charset="0"/>
                <a:ea typeface="ＭＳ 明朝" panose="02020609040205080304" pitchFamily="17" charset="-128"/>
              </a:rPr>
              <a:t>に計画したとのことだが</a:t>
            </a:r>
            <a:r>
              <a:rPr lang="en-US" altLang="ja-JP" dirty="0">
                <a:latin typeface="Century" panose="02040604050505020304" pitchFamily="18" charset="0"/>
                <a:ea typeface="ＭＳ 明朝" panose="02020609040205080304" pitchFamily="17" charset="-128"/>
              </a:rPr>
              <a:t>…</a:t>
            </a:r>
          </a:p>
        </p:txBody>
      </p:sp>
      <p:pic>
        <p:nvPicPr>
          <p:cNvPr id="4" name="図 3">
            <a:extLst>
              <a:ext uri="{FF2B5EF4-FFF2-40B4-BE49-F238E27FC236}">
                <a16:creationId xmlns:a16="http://schemas.microsoft.com/office/drawing/2014/main" id="{E95B3495-9C78-49B1-AC2C-1AACDC1DA20B}"/>
              </a:ext>
            </a:extLst>
          </p:cNvPr>
          <p:cNvPicPr>
            <a:picLocks noChangeAspect="1"/>
          </p:cNvPicPr>
          <p:nvPr/>
        </p:nvPicPr>
        <p:blipFill>
          <a:blip r:embed="rId3"/>
          <a:stretch>
            <a:fillRect/>
          </a:stretch>
        </p:blipFill>
        <p:spPr>
          <a:xfrm>
            <a:off x="0" y="0"/>
            <a:ext cx="12192000" cy="3569663"/>
          </a:xfrm>
          <a:prstGeom prst="rect">
            <a:avLst/>
          </a:prstGeom>
        </p:spPr>
      </p:pic>
      <p:pic>
        <p:nvPicPr>
          <p:cNvPr id="6" name="図 5">
            <a:extLst>
              <a:ext uri="{FF2B5EF4-FFF2-40B4-BE49-F238E27FC236}">
                <a16:creationId xmlns:a16="http://schemas.microsoft.com/office/drawing/2014/main" id="{76005106-CEBE-47D5-AA83-881376CF368A}"/>
              </a:ext>
            </a:extLst>
          </p:cNvPr>
          <p:cNvPicPr>
            <a:picLocks noChangeAspect="1"/>
          </p:cNvPicPr>
          <p:nvPr/>
        </p:nvPicPr>
        <p:blipFill>
          <a:blip r:embed="rId4"/>
          <a:stretch>
            <a:fillRect/>
          </a:stretch>
        </p:blipFill>
        <p:spPr>
          <a:xfrm>
            <a:off x="6681789" y="842045"/>
            <a:ext cx="5476398" cy="3428655"/>
          </a:xfrm>
          <a:prstGeom prst="rect">
            <a:avLst/>
          </a:prstGeom>
        </p:spPr>
      </p:pic>
      <p:pic>
        <p:nvPicPr>
          <p:cNvPr id="8" name="図 7">
            <a:extLst>
              <a:ext uri="{FF2B5EF4-FFF2-40B4-BE49-F238E27FC236}">
                <a16:creationId xmlns:a16="http://schemas.microsoft.com/office/drawing/2014/main" id="{F0DB9F90-B8CD-484F-B9CA-2DC55AC71B4E}"/>
              </a:ext>
            </a:extLst>
          </p:cNvPr>
          <p:cNvPicPr>
            <a:picLocks noChangeAspect="1"/>
          </p:cNvPicPr>
          <p:nvPr/>
        </p:nvPicPr>
        <p:blipFill>
          <a:blip r:embed="rId5"/>
          <a:stretch>
            <a:fillRect/>
          </a:stretch>
        </p:blipFill>
        <p:spPr>
          <a:xfrm>
            <a:off x="0" y="5298002"/>
            <a:ext cx="12192000" cy="1156138"/>
          </a:xfrm>
          <a:prstGeom prst="rect">
            <a:avLst/>
          </a:prstGeom>
        </p:spPr>
      </p:pic>
      <p:pic>
        <p:nvPicPr>
          <p:cNvPr id="9" name="図 8">
            <a:extLst>
              <a:ext uri="{FF2B5EF4-FFF2-40B4-BE49-F238E27FC236}">
                <a16:creationId xmlns:a16="http://schemas.microsoft.com/office/drawing/2014/main" id="{0165786F-FFA6-41E4-9510-3DC39BA0C323}"/>
              </a:ext>
            </a:extLst>
          </p:cNvPr>
          <p:cNvPicPr>
            <a:picLocks noChangeAspect="1"/>
          </p:cNvPicPr>
          <p:nvPr/>
        </p:nvPicPr>
        <p:blipFill>
          <a:blip r:embed="rId6"/>
          <a:stretch>
            <a:fillRect/>
          </a:stretch>
        </p:blipFill>
        <p:spPr>
          <a:xfrm>
            <a:off x="0" y="6445855"/>
            <a:ext cx="12192000" cy="412145"/>
          </a:xfrm>
          <a:prstGeom prst="rect">
            <a:avLst/>
          </a:prstGeom>
        </p:spPr>
      </p:pic>
    </p:spTree>
    <p:extLst>
      <p:ext uri="{BB962C8B-B14F-4D97-AF65-F5344CB8AC3E}">
        <p14:creationId xmlns:p14="http://schemas.microsoft.com/office/powerpoint/2010/main" val="145405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9C39-58A0-49D9-8538-D847F4D1DF94}"/>
              </a:ext>
            </a:extLst>
          </p:cNvPr>
          <p:cNvSpPr>
            <a:spLocks noGrp="1"/>
          </p:cNvSpPr>
          <p:nvPr>
            <p:ph type="ctrTitle"/>
          </p:nvPr>
        </p:nvSpPr>
        <p:spPr>
          <a:xfrm>
            <a:off x="236220" y="609601"/>
            <a:ext cx="5341620" cy="683577"/>
          </a:xfrm>
        </p:spPr>
        <p:txBody>
          <a:bodyPr>
            <a:noAutofit/>
          </a:bodyPr>
          <a:lstStyle/>
          <a:p>
            <a:pPr>
              <a:lnSpc>
                <a:spcPct val="150000"/>
              </a:lnSpc>
            </a:pPr>
            <a:endParaRPr kumimoji="1" lang="ja-JP" altLang="en-US" sz="3600" dirty="0">
              <a:solidFill>
                <a:schemeClr val="bg1"/>
              </a:solidFill>
              <a:latin typeface="Century" panose="02040604050505020304" pitchFamily="18" charset="0"/>
              <a:ea typeface="ＭＳ 明朝" panose="02020609040205080304" pitchFamily="17" charset="-128"/>
            </a:endParaRPr>
          </a:p>
        </p:txBody>
      </p:sp>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0" y="3484493"/>
            <a:ext cx="7505700" cy="3318262"/>
          </a:xfrm>
        </p:spPr>
        <p:txBody>
          <a:bodyPr>
            <a:normAutofit fontScale="92500" lnSpcReduction="10000"/>
          </a:bodyPr>
          <a:lstStyle/>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髄膜腫</a:t>
            </a:r>
            <a:r>
              <a:rPr lang="en-US" altLang="ja-JP" dirty="0">
                <a:latin typeface="Century" panose="02040604050505020304" pitchFamily="18" charset="0"/>
                <a:ea typeface="ＭＳ 明朝" panose="02020609040205080304" pitchFamily="17" charset="-128"/>
              </a:rPr>
              <a:t>43</a:t>
            </a:r>
            <a:r>
              <a:rPr lang="ja-JP" altLang="en-US" dirty="0">
                <a:latin typeface="Century" panose="02040604050505020304" pitchFamily="18" charset="0"/>
                <a:ea typeface="ＭＳ 明朝" panose="02020609040205080304" pitchFamily="17" charset="-128"/>
              </a:rPr>
              <a:t>例、</a:t>
            </a:r>
            <a:r>
              <a:rPr lang="en-US" altLang="ja-JP" dirty="0">
                <a:latin typeface="Century" panose="02040604050505020304" pitchFamily="18" charset="0"/>
                <a:ea typeface="ＭＳ 明朝" panose="02020609040205080304" pitchFamily="17" charset="-128"/>
              </a:rPr>
              <a:t>Multiple</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sequences</a:t>
            </a:r>
            <a:r>
              <a:rPr lang="ja-JP" altLang="en-US" dirty="0">
                <a:latin typeface="Century" panose="02040604050505020304" pitchFamily="18" charset="0"/>
                <a:ea typeface="ＭＳ 明朝" panose="02020609040205080304" pitchFamily="17" charset="-128"/>
              </a:rPr>
              <a:t>で硬さを検討</a:t>
            </a: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腫瘍内に</a:t>
            </a:r>
            <a:r>
              <a:rPr lang="en-US" altLang="ja-JP" dirty="0">
                <a:latin typeface="Century" panose="02040604050505020304" pitchFamily="18" charset="0"/>
                <a:ea typeface="ＭＳ 明朝" panose="02020609040205080304" pitchFamily="17" charset="-128"/>
              </a:rPr>
              <a:t>2D</a:t>
            </a:r>
            <a:r>
              <a:rPr lang="ja-JP" altLang="en-US" dirty="0">
                <a:latin typeface="Century" panose="02040604050505020304" pitchFamily="18" charset="0"/>
                <a:ea typeface="ＭＳ 明朝" panose="02020609040205080304" pitchFamily="17" charset="-128"/>
              </a:rPr>
              <a:t>で最も大きな</a:t>
            </a:r>
            <a:r>
              <a:rPr lang="en-US" altLang="ja-JP" dirty="0">
                <a:latin typeface="Century" panose="02040604050505020304" pitchFamily="18" charset="0"/>
                <a:ea typeface="ＭＳ 明朝" panose="02020609040205080304" pitchFamily="17" charset="-128"/>
              </a:rPr>
              <a:t>ROI</a:t>
            </a:r>
            <a:r>
              <a:rPr lang="ja-JP" altLang="en-US" dirty="0">
                <a:latin typeface="Century" panose="02040604050505020304" pitchFamily="18" charset="0"/>
                <a:ea typeface="ＭＳ 明朝" panose="02020609040205080304" pitchFamily="17" charset="-128"/>
              </a:rPr>
              <a:t>をひき、</a:t>
            </a:r>
            <a:r>
              <a:rPr lang="en-US" altLang="ja-JP" dirty="0">
                <a:latin typeface="Century" panose="02040604050505020304" pitchFamily="18" charset="0"/>
                <a:ea typeface="ＭＳ 明朝" panose="02020609040205080304" pitchFamily="17" charset="-128"/>
              </a:rPr>
              <a:t>S1</a:t>
            </a:r>
            <a:r>
              <a:rPr lang="ja-JP" altLang="en-US" dirty="0">
                <a:latin typeface="Century" panose="02040604050505020304" pitchFamily="18" charset="0"/>
                <a:ea typeface="ＭＳ 明朝" panose="02020609040205080304" pitchFamily="17" charset="-128"/>
              </a:rPr>
              <a:t>とする。前頭葉</a:t>
            </a:r>
            <a:r>
              <a:rPr lang="en-US" altLang="ja-JP" dirty="0">
                <a:latin typeface="Century" panose="02040604050505020304" pitchFamily="18" charset="0"/>
                <a:ea typeface="ＭＳ 明朝" panose="02020609040205080304" pitchFamily="17" charset="-128"/>
              </a:rPr>
              <a:t>or</a:t>
            </a:r>
            <a:r>
              <a:rPr lang="ja-JP" altLang="en-US" dirty="0">
                <a:latin typeface="Century" panose="02040604050505020304" pitchFamily="18" charset="0"/>
                <a:ea typeface="ＭＳ 明朝" panose="02020609040205080304" pitchFamily="17" charset="-128"/>
              </a:rPr>
              <a:t>側頭葉の脳回の</a:t>
            </a:r>
            <a:r>
              <a:rPr lang="en-US" altLang="ja-JP" dirty="0">
                <a:latin typeface="Century" panose="02040604050505020304" pitchFamily="18" charset="0"/>
                <a:ea typeface="ＭＳ 明朝" panose="02020609040205080304" pitchFamily="17" charset="-128"/>
              </a:rPr>
              <a:t>ROI</a:t>
            </a:r>
            <a:r>
              <a:rPr lang="ja-JP" altLang="en-US" dirty="0">
                <a:latin typeface="Century" panose="02040604050505020304" pitchFamily="18" charset="0"/>
                <a:ea typeface="ＭＳ 明朝" panose="02020609040205080304" pitchFamily="17" charset="-128"/>
              </a:rPr>
              <a:t>を</a:t>
            </a:r>
            <a:r>
              <a:rPr lang="en-US" altLang="ja-JP" dirty="0">
                <a:latin typeface="Century" panose="02040604050505020304" pitchFamily="18" charset="0"/>
                <a:ea typeface="ＭＳ 明朝" panose="02020609040205080304" pitchFamily="17" charset="-128"/>
              </a:rPr>
              <a:t>S2</a:t>
            </a:r>
            <a:r>
              <a:rPr lang="ja-JP" altLang="en-US" dirty="0">
                <a:latin typeface="Century" panose="02040604050505020304" pitchFamily="18" charset="0"/>
                <a:ea typeface="ＭＳ 明朝" panose="02020609040205080304" pitchFamily="17" charset="-128"/>
              </a:rPr>
              <a:t>。</a:t>
            </a:r>
            <a:r>
              <a:rPr lang="en-US" altLang="ja-JP" dirty="0">
                <a:latin typeface="Century" panose="02040604050505020304" pitchFamily="18" charset="0"/>
                <a:ea typeface="ＭＳ 明朝" panose="02020609040205080304" pitchFamily="17" charset="-128"/>
              </a:rPr>
              <a:t>SI ratio</a:t>
            </a:r>
            <a:r>
              <a:rPr lang="ja-JP" altLang="en-US" dirty="0">
                <a:latin typeface="Century" panose="02040604050505020304" pitchFamily="18" charset="0"/>
                <a:ea typeface="ＭＳ 明朝" panose="02020609040205080304" pitchFamily="17" charset="-128"/>
              </a:rPr>
              <a:t>を算出。</a:t>
            </a: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硬さは</a:t>
            </a:r>
            <a:r>
              <a:rPr lang="en-US" altLang="ja-JP" dirty="0">
                <a:latin typeface="Century" panose="02040604050505020304" pitchFamily="18" charset="0"/>
                <a:ea typeface="ＭＳ 明朝" panose="02020609040205080304" pitchFamily="17" charset="-128"/>
              </a:rPr>
              <a:t>VAS</a:t>
            </a:r>
            <a:r>
              <a:rPr lang="ja-JP" altLang="en-US" dirty="0">
                <a:latin typeface="Century" panose="02040604050505020304" pitchFamily="18" charset="0"/>
                <a:ea typeface="ＭＳ 明朝" panose="02020609040205080304" pitchFamily="17" charset="-128"/>
              </a:rPr>
              <a:t>で</a:t>
            </a:r>
            <a:r>
              <a:rPr lang="en-US" altLang="ja-JP" dirty="0">
                <a:latin typeface="Century" panose="02040604050505020304" pitchFamily="18" charset="0"/>
                <a:ea typeface="ＭＳ 明朝" panose="02020609040205080304" pitchFamily="17" charset="-128"/>
              </a:rPr>
              <a:t>10</a:t>
            </a:r>
            <a:r>
              <a:rPr lang="ja-JP" altLang="en-US" dirty="0">
                <a:latin typeface="Century" panose="02040604050505020304" pitchFamily="18" charset="0"/>
                <a:ea typeface="ＭＳ 明朝" panose="02020609040205080304" pitchFamily="17" charset="-128"/>
              </a:rPr>
              <a:t>段階評価（≧</a:t>
            </a:r>
            <a:r>
              <a:rPr lang="en-US" altLang="ja-JP" dirty="0">
                <a:latin typeface="Century" panose="02040604050505020304" pitchFamily="18" charset="0"/>
                <a:ea typeface="ＭＳ 明朝" panose="02020609040205080304" pitchFamily="17" charset="-128"/>
              </a:rPr>
              <a:t>8</a:t>
            </a:r>
            <a:r>
              <a:rPr lang="ja-JP" altLang="en-US" dirty="0">
                <a:latin typeface="Century" panose="02040604050505020304" pitchFamily="18" charset="0"/>
                <a:ea typeface="ＭＳ 明朝" panose="02020609040205080304" pitchFamily="17" charset="-128"/>
              </a:rPr>
              <a:t>で</a:t>
            </a:r>
            <a:r>
              <a:rPr lang="en-US" altLang="ja-JP" dirty="0">
                <a:latin typeface="Century" panose="02040604050505020304" pitchFamily="18" charset="0"/>
                <a:ea typeface="ＭＳ 明朝" panose="02020609040205080304" pitchFamily="17" charset="-128"/>
              </a:rPr>
              <a:t>firm)</a:t>
            </a:r>
          </a:p>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各</a:t>
            </a:r>
            <a:r>
              <a:rPr lang="en-US" altLang="ja-JP" dirty="0">
                <a:latin typeface="Century" panose="02040604050505020304" pitchFamily="18" charset="0"/>
                <a:ea typeface="ＭＳ 明朝" panose="02020609040205080304" pitchFamily="17" charset="-128"/>
              </a:rPr>
              <a:t>sequence</a:t>
            </a:r>
            <a:r>
              <a:rPr lang="ja-JP" altLang="en-US" dirty="0">
                <a:latin typeface="Century" panose="02040604050505020304" pitchFamily="18" charset="0"/>
                <a:ea typeface="ＭＳ 明朝" panose="02020609040205080304" pitchFamily="17" charset="-128"/>
              </a:rPr>
              <a:t>の</a:t>
            </a:r>
            <a:r>
              <a:rPr lang="en-US" altLang="ja-JP" dirty="0" err="1">
                <a:latin typeface="Century" panose="02040604050505020304" pitchFamily="18" charset="0"/>
                <a:ea typeface="ＭＳ 明朝" panose="02020609040205080304" pitchFamily="17" charset="-128"/>
              </a:rPr>
              <a:t>SIratio</a:t>
            </a:r>
            <a:r>
              <a:rPr lang="ja-JP" altLang="en-US" dirty="0">
                <a:latin typeface="Century" panose="02040604050505020304" pitchFamily="18" charset="0"/>
                <a:ea typeface="ＭＳ 明朝" panose="02020609040205080304" pitchFamily="17" charset="-128"/>
              </a:rPr>
              <a:t>と</a:t>
            </a:r>
            <a:r>
              <a:rPr lang="en-US" altLang="ja-JP" dirty="0">
                <a:latin typeface="Century" panose="02040604050505020304" pitchFamily="18" charset="0"/>
                <a:ea typeface="ＭＳ 明朝" panose="02020609040205080304" pitchFamily="17" charset="-128"/>
              </a:rPr>
              <a:t>VAS</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score, ROC</a:t>
            </a:r>
            <a:r>
              <a:rPr lang="ja-JP" altLang="en-US" dirty="0">
                <a:latin typeface="Century" panose="02040604050505020304" pitchFamily="18" charset="0"/>
                <a:ea typeface="ＭＳ 明朝" panose="02020609040205080304" pitchFamily="17" charset="-128"/>
              </a:rPr>
              <a:t>曲線を描出</a:t>
            </a:r>
            <a:endParaRPr lang="en-US" altLang="ja-JP" dirty="0">
              <a:latin typeface="Century" panose="02040604050505020304" pitchFamily="18" charset="0"/>
              <a:ea typeface="ＭＳ 明朝" panose="02020609040205080304" pitchFamily="17" charset="-128"/>
            </a:endParaRPr>
          </a:p>
          <a:p>
            <a:pPr algn="l">
              <a:lnSpc>
                <a:spcPct val="150000"/>
              </a:lnSpc>
            </a:pPr>
            <a:r>
              <a:rPr lang="en-US" altLang="ja-JP" sz="1700" i="1" dirty="0">
                <a:latin typeface="Century" panose="02040604050505020304" pitchFamily="18" charset="0"/>
                <a:ea typeface="ＭＳ 明朝" panose="02020609040205080304" pitchFamily="17" charset="-128"/>
              </a:rPr>
              <a:t>			        Acta </a:t>
            </a:r>
            <a:r>
              <a:rPr lang="en-US" altLang="ja-JP" sz="1700" i="1" dirty="0" err="1">
                <a:latin typeface="Century" panose="02040604050505020304" pitchFamily="18" charset="0"/>
                <a:ea typeface="ＭＳ 明朝" panose="02020609040205080304" pitchFamily="17" charset="-128"/>
              </a:rPr>
              <a:t>Radiologica</a:t>
            </a:r>
            <a:r>
              <a:rPr lang="en-US" altLang="ja-JP" sz="1700" i="1" dirty="0">
                <a:latin typeface="Century" panose="02040604050505020304" pitchFamily="18" charset="0"/>
                <a:ea typeface="ＭＳ 明朝" panose="02020609040205080304" pitchFamily="17" charset="-128"/>
              </a:rPr>
              <a:t> </a:t>
            </a:r>
            <a:r>
              <a:rPr lang="en-US" altLang="ja-JP" sz="1700" dirty="0">
                <a:latin typeface="Century" panose="02040604050505020304" pitchFamily="18" charset="0"/>
                <a:ea typeface="ＭＳ 明朝" panose="02020609040205080304" pitchFamily="17" charset="-128"/>
              </a:rPr>
              <a:t>2016, Vol. 57(3) 333–340</a:t>
            </a:r>
          </a:p>
        </p:txBody>
      </p:sp>
      <p:pic>
        <p:nvPicPr>
          <p:cNvPr id="4" name="図 3">
            <a:extLst>
              <a:ext uri="{FF2B5EF4-FFF2-40B4-BE49-F238E27FC236}">
                <a16:creationId xmlns:a16="http://schemas.microsoft.com/office/drawing/2014/main" id="{121C0DFD-9B86-42D1-89C0-02418C46FD93}"/>
              </a:ext>
            </a:extLst>
          </p:cNvPr>
          <p:cNvPicPr>
            <a:picLocks noChangeAspect="1"/>
          </p:cNvPicPr>
          <p:nvPr/>
        </p:nvPicPr>
        <p:blipFill>
          <a:blip r:embed="rId3"/>
          <a:stretch>
            <a:fillRect/>
          </a:stretch>
        </p:blipFill>
        <p:spPr>
          <a:xfrm>
            <a:off x="-1" y="0"/>
            <a:ext cx="6285015" cy="3318263"/>
          </a:xfrm>
          <a:prstGeom prst="rect">
            <a:avLst/>
          </a:prstGeom>
        </p:spPr>
      </p:pic>
      <p:pic>
        <p:nvPicPr>
          <p:cNvPr id="6" name="図 5">
            <a:extLst>
              <a:ext uri="{FF2B5EF4-FFF2-40B4-BE49-F238E27FC236}">
                <a16:creationId xmlns:a16="http://schemas.microsoft.com/office/drawing/2014/main" id="{A32DFBBD-64F4-4128-9D5E-C6BC7C6C8E74}"/>
              </a:ext>
            </a:extLst>
          </p:cNvPr>
          <p:cNvPicPr>
            <a:picLocks noChangeAspect="1"/>
          </p:cNvPicPr>
          <p:nvPr/>
        </p:nvPicPr>
        <p:blipFill>
          <a:blip r:embed="rId4"/>
          <a:stretch>
            <a:fillRect/>
          </a:stretch>
        </p:blipFill>
        <p:spPr>
          <a:xfrm>
            <a:off x="8142457" y="3629025"/>
            <a:ext cx="3222439" cy="3228975"/>
          </a:xfrm>
          <a:prstGeom prst="rect">
            <a:avLst/>
          </a:prstGeom>
        </p:spPr>
      </p:pic>
      <p:pic>
        <p:nvPicPr>
          <p:cNvPr id="5" name="図 4">
            <a:extLst>
              <a:ext uri="{FF2B5EF4-FFF2-40B4-BE49-F238E27FC236}">
                <a16:creationId xmlns:a16="http://schemas.microsoft.com/office/drawing/2014/main" id="{6A47FE3D-2018-475D-895E-54F90083C87B}"/>
              </a:ext>
            </a:extLst>
          </p:cNvPr>
          <p:cNvPicPr>
            <a:picLocks noChangeAspect="1"/>
          </p:cNvPicPr>
          <p:nvPr/>
        </p:nvPicPr>
        <p:blipFill>
          <a:blip r:embed="rId5"/>
          <a:stretch>
            <a:fillRect/>
          </a:stretch>
        </p:blipFill>
        <p:spPr>
          <a:xfrm>
            <a:off x="6008696" y="0"/>
            <a:ext cx="6183304" cy="3590925"/>
          </a:xfrm>
          <a:prstGeom prst="rect">
            <a:avLst/>
          </a:prstGeom>
        </p:spPr>
      </p:pic>
    </p:spTree>
    <p:extLst>
      <p:ext uri="{BB962C8B-B14F-4D97-AF65-F5344CB8AC3E}">
        <p14:creationId xmlns:p14="http://schemas.microsoft.com/office/powerpoint/2010/main" val="3491173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713299" y="229236"/>
            <a:ext cx="10567987" cy="1130617"/>
          </a:xfrm>
        </p:spPr>
        <p:txBody>
          <a:bodyPr>
            <a:normAutofit fontScale="85000" lnSpcReduction="10000"/>
          </a:bodyPr>
          <a:lstStyle/>
          <a:p>
            <a:pPr marL="342900" indent="-342900" algn="l">
              <a:lnSpc>
                <a:spcPct val="150000"/>
              </a:lnSpc>
              <a:buFont typeface="Arial" panose="020B0604020202020204" pitchFamily="34" charset="0"/>
              <a:buChar char="•"/>
            </a:pPr>
            <a:r>
              <a:rPr lang="en-US" altLang="ja-JP" sz="3600" dirty="0">
                <a:latin typeface="Century" panose="02040604050505020304" pitchFamily="18" charset="0"/>
                <a:ea typeface="ＭＳ 明朝" panose="02020609040205080304" pitchFamily="17" charset="-128"/>
              </a:rPr>
              <a:t>Radiomics</a:t>
            </a:r>
            <a:r>
              <a:rPr lang="ja-JP" altLang="en-US" sz="3600" dirty="0">
                <a:latin typeface="Century" panose="02040604050505020304" pitchFamily="18" charset="0"/>
                <a:ea typeface="ＭＳ 明朝" panose="02020609040205080304" pitchFamily="17" charset="-128"/>
              </a:rPr>
              <a:t>の流れ </a:t>
            </a:r>
            <a:r>
              <a:rPr lang="en-US" altLang="ja-JP" dirty="0">
                <a:latin typeface="Century" panose="02040604050505020304" pitchFamily="18" charset="0"/>
                <a:ea typeface="ＭＳ 明朝" panose="02020609040205080304" pitchFamily="17" charset="-128"/>
              </a:rPr>
              <a:t>(Fan et al., Front Endocrinol (Lausanne). 2019;10:403. Published 2019 Jun 28. doi:10.3389/fendo.2019.00403)</a:t>
            </a:r>
          </a:p>
        </p:txBody>
      </p:sp>
      <p:pic>
        <p:nvPicPr>
          <p:cNvPr id="8" name="図 7">
            <a:extLst>
              <a:ext uri="{FF2B5EF4-FFF2-40B4-BE49-F238E27FC236}">
                <a16:creationId xmlns:a16="http://schemas.microsoft.com/office/drawing/2014/main" id="{809EF271-EDC4-4303-969C-604A35F6F3E9}"/>
              </a:ext>
            </a:extLst>
          </p:cNvPr>
          <p:cNvPicPr>
            <a:picLocks noChangeAspect="1"/>
          </p:cNvPicPr>
          <p:nvPr/>
        </p:nvPicPr>
        <p:blipFill>
          <a:blip r:embed="rId3"/>
          <a:stretch>
            <a:fillRect/>
          </a:stretch>
        </p:blipFill>
        <p:spPr>
          <a:xfrm>
            <a:off x="1259427" y="1013970"/>
            <a:ext cx="9803860" cy="5734492"/>
          </a:xfrm>
          <a:prstGeom prst="rect">
            <a:avLst/>
          </a:prstGeom>
        </p:spPr>
      </p:pic>
    </p:spTree>
    <p:extLst>
      <p:ext uri="{BB962C8B-B14F-4D97-AF65-F5344CB8AC3E}">
        <p14:creationId xmlns:p14="http://schemas.microsoft.com/office/powerpoint/2010/main" val="1939233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436179" y="1060058"/>
            <a:ext cx="11319642" cy="4978082"/>
          </a:xfrm>
        </p:spPr>
        <p:txBody>
          <a:bodyPr>
            <a:normAutofit/>
          </a:bodyPr>
          <a:lstStyle/>
          <a:p>
            <a:pPr marL="457200" indent="-457200" algn="l">
              <a:lnSpc>
                <a:spcPct val="150000"/>
              </a:lnSpc>
              <a:buFont typeface="+mj-lt"/>
              <a:buAutoNum type="arabicPeriod"/>
            </a:pPr>
            <a:endParaRPr lang="en-US" altLang="ja-JP" dirty="0">
              <a:solidFill>
                <a:schemeClr val="bg1"/>
              </a:solidFill>
              <a:latin typeface="Century" panose="02040604050505020304" pitchFamily="18" charset="0"/>
              <a:ea typeface="ＭＳ 明朝" panose="02020609040205080304" pitchFamily="17" charset="-128"/>
            </a:endParaRPr>
          </a:p>
          <a:p>
            <a:pPr algn="l">
              <a:lnSpc>
                <a:spcPct val="150000"/>
              </a:lnSpc>
            </a:pPr>
            <a:endParaRPr lang="en-US" altLang="ja-JP" dirty="0">
              <a:solidFill>
                <a:schemeClr val="bg1"/>
              </a:solidFill>
              <a:latin typeface="Century" panose="02040604050505020304" pitchFamily="18" charset="0"/>
              <a:ea typeface="ＭＳ 明朝" panose="02020609040205080304" pitchFamily="17" charset="-128"/>
            </a:endParaRPr>
          </a:p>
          <a:p>
            <a:pPr algn="l">
              <a:lnSpc>
                <a:spcPct val="150000"/>
              </a:lnSpc>
            </a:pPr>
            <a:endParaRPr lang="en-US" altLang="ja-JP" dirty="0">
              <a:solidFill>
                <a:schemeClr val="bg1"/>
              </a:solidFill>
              <a:latin typeface="Century" panose="02040604050505020304" pitchFamily="18" charset="0"/>
              <a:ea typeface="ＭＳ 明朝" panose="02020609040205080304" pitchFamily="17" charset="-128"/>
            </a:endParaRPr>
          </a:p>
          <a:p>
            <a:pPr algn="l">
              <a:lnSpc>
                <a:spcPct val="150000"/>
              </a:lnSpc>
            </a:pPr>
            <a:endParaRPr lang="en-US" altLang="ja-JP" dirty="0">
              <a:solidFill>
                <a:schemeClr val="bg1"/>
              </a:solidFill>
              <a:latin typeface="Century" panose="02040604050505020304" pitchFamily="18" charset="0"/>
              <a:ea typeface="ＭＳ 明朝" panose="02020609040205080304" pitchFamily="17" charset="-128"/>
            </a:endParaRPr>
          </a:p>
          <a:p>
            <a:pPr algn="l">
              <a:lnSpc>
                <a:spcPct val="150000"/>
              </a:lnSpc>
            </a:pPr>
            <a:endParaRPr lang="en-US" altLang="ja-JP" dirty="0">
              <a:solidFill>
                <a:schemeClr val="bg1"/>
              </a:solidFill>
              <a:latin typeface="Century" panose="02040604050505020304" pitchFamily="18" charset="0"/>
              <a:ea typeface="ＭＳ 明朝" panose="02020609040205080304" pitchFamily="17" charset="-128"/>
            </a:endParaRPr>
          </a:p>
          <a:p>
            <a:pPr marL="457200" indent="-457200" algn="l">
              <a:lnSpc>
                <a:spcPct val="150000"/>
              </a:lnSpc>
              <a:buFont typeface="+mj-lt"/>
              <a:buAutoNum type="arabicPeriod"/>
            </a:pPr>
            <a:endParaRPr lang="en-US" altLang="ja-JP" dirty="0">
              <a:solidFill>
                <a:schemeClr val="bg1"/>
              </a:solidFill>
              <a:latin typeface="Century" panose="02040604050505020304" pitchFamily="18" charset="0"/>
              <a:ea typeface="ＭＳ 明朝" panose="02020609040205080304" pitchFamily="17" charset="-128"/>
            </a:endParaRPr>
          </a:p>
          <a:p>
            <a:pPr algn="l">
              <a:lnSpc>
                <a:spcPct val="150000"/>
              </a:lnSpc>
            </a:pPr>
            <a:endParaRPr lang="en-US" altLang="ja-JP" dirty="0">
              <a:solidFill>
                <a:schemeClr val="bg1"/>
              </a:solidFill>
              <a:latin typeface="Century" panose="02040604050505020304" pitchFamily="18" charset="0"/>
              <a:ea typeface="ＭＳ 明朝" panose="02020609040205080304" pitchFamily="17" charset="-128"/>
            </a:endParaRPr>
          </a:p>
          <a:p>
            <a:pPr marL="457200" indent="-457200" algn="l">
              <a:lnSpc>
                <a:spcPct val="150000"/>
              </a:lnSpc>
              <a:buFont typeface="+mj-lt"/>
              <a:buAutoNum type="arabicPeriod"/>
            </a:pPr>
            <a:endParaRPr lang="en-US" altLang="ja-JP" dirty="0">
              <a:solidFill>
                <a:schemeClr val="bg1"/>
              </a:solidFill>
              <a:latin typeface="Century" panose="02040604050505020304" pitchFamily="18" charset="0"/>
              <a:ea typeface="ＭＳ 明朝" panose="02020609040205080304" pitchFamily="17" charset="-128"/>
            </a:endParaRPr>
          </a:p>
        </p:txBody>
      </p:sp>
      <p:pic>
        <p:nvPicPr>
          <p:cNvPr id="4" name="図 3">
            <a:extLst>
              <a:ext uri="{FF2B5EF4-FFF2-40B4-BE49-F238E27FC236}">
                <a16:creationId xmlns:a16="http://schemas.microsoft.com/office/drawing/2014/main" id="{0ADB8A77-2813-447C-870A-B62220F2E171}"/>
              </a:ext>
            </a:extLst>
          </p:cNvPr>
          <p:cNvPicPr>
            <a:picLocks noChangeAspect="1"/>
          </p:cNvPicPr>
          <p:nvPr/>
        </p:nvPicPr>
        <p:blipFill rotWithShape="1">
          <a:blip r:embed="rId3"/>
          <a:srcRect t="1032"/>
          <a:stretch/>
        </p:blipFill>
        <p:spPr>
          <a:xfrm>
            <a:off x="6904867" y="1632437"/>
            <a:ext cx="5289275" cy="4044978"/>
          </a:xfrm>
          <a:prstGeom prst="rect">
            <a:avLst/>
          </a:prstGeom>
        </p:spPr>
      </p:pic>
      <p:pic>
        <p:nvPicPr>
          <p:cNvPr id="5" name="図 4">
            <a:extLst>
              <a:ext uri="{FF2B5EF4-FFF2-40B4-BE49-F238E27FC236}">
                <a16:creationId xmlns:a16="http://schemas.microsoft.com/office/drawing/2014/main" id="{A4D88DEA-16DA-4EAC-86FC-E239B91AB524}"/>
              </a:ext>
            </a:extLst>
          </p:cNvPr>
          <p:cNvPicPr>
            <a:picLocks noChangeAspect="1"/>
          </p:cNvPicPr>
          <p:nvPr/>
        </p:nvPicPr>
        <p:blipFill>
          <a:blip r:embed="rId4"/>
          <a:stretch>
            <a:fillRect/>
          </a:stretch>
        </p:blipFill>
        <p:spPr>
          <a:xfrm>
            <a:off x="0" y="5739720"/>
            <a:ext cx="12192000" cy="1101849"/>
          </a:xfrm>
          <a:prstGeom prst="rect">
            <a:avLst/>
          </a:prstGeom>
        </p:spPr>
      </p:pic>
      <p:pic>
        <p:nvPicPr>
          <p:cNvPr id="6" name="図 5">
            <a:extLst>
              <a:ext uri="{FF2B5EF4-FFF2-40B4-BE49-F238E27FC236}">
                <a16:creationId xmlns:a16="http://schemas.microsoft.com/office/drawing/2014/main" id="{FC62A623-F809-4985-A392-93A3322FFC18}"/>
              </a:ext>
            </a:extLst>
          </p:cNvPr>
          <p:cNvPicPr>
            <a:picLocks noChangeAspect="1"/>
          </p:cNvPicPr>
          <p:nvPr/>
        </p:nvPicPr>
        <p:blipFill>
          <a:blip r:embed="rId5"/>
          <a:stretch>
            <a:fillRect/>
          </a:stretch>
        </p:blipFill>
        <p:spPr>
          <a:xfrm>
            <a:off x="-34180" y="1632437"/>
            <a:ext cx="6915416" cy="4044978"/>
          </a:xfrm>
          <a:prstGeom prst="rect">
            <a:avLst/>
          </a:prstGeom>
        </p:spPr>
      </p:pic>
      <p:pic>
        <p:nvPicPr>
          <p:cNvPr id="7" name="図 6">
            <a:extLst>
              <a:ext uri="{FF2B5EF4-FFF2-40B4-BE49-F238E27FC236}">
                <a16:creationId xmlns:a16="http://schemas.microsoft.com/office/drawing/2014/main" id="{912A479A-6630-4990-9E14-65BB8CD573CA}"/>
              </a:ext>
            </a:extLst>
          </p:cNvPr>
          <p:cNvPicPr>
            <a:picLocks noChangeAspect="1"/>
          </p:cNvPicPr>
          <p:nvPr/>
        </p:nvPicPr>
        <p:blipFill>
          <a:blip r:embed="rId6"/>
          <a:stretch>
            <a:fillRect/>
          </a:stretch>
        </p:blipFill>
        <p:spPr>
          <a:xfrm>
            <a:off x="1154636" y="61682"/>
            <a:ext cx="3871912" cy="1570755"/>
          </a:xfrm>
          <a:prstGeom prst="rect">
            <a:avLst/>
          </a:prstGeom>
        </p:spPr>
      </p:pic>
      <p:pic>
        <p:nvPicPr>
          <p:cNvPr id="9" name="図 8">
            <a:extLst>
              <a:ext uri="{FF2B5EF4-FFF2-40B4-BE49-F238E27FC236}">
                <a16:creationId xmlns:a16="http://schemas.microsoft.com/office/drawing/2014/main" id="{03B0937C-2456-4B86-B7DA-B9B9417F531A}"/>
              </a:ext>
            </a:extLst>
          </p:cNvPr>
          <p:cNvPicPr>
            <a:picLocks noChangeAspect="1"/>
          </p:cNvPicPr>
          <p:nvPr/>
        </p:nvPicPr>
        <p:blipFill>
          <a:blip r:embed="rId7"/>
          <a:stretch>
            <a:fillRect/>
          </a:stretch>
        </p:blipFill>
        <p:spPr>
          <a:xfrm>
            <a:off x="8705421" y="282577"/>
            <a:ext cx="2880839" cy="939058"/>
          </a:xfrm>
          <a:prstGeom prst="rect">
            <a:avLst/>
          </a:prstGeom>
        </p:spPr>
      </p:pic>
    </p:spTree>
    <p:extLst>
      <p:ext uri="{BB962C8B-B14F-4D97-AF65-F5344CB8AC3E}">
        <p14:creationId xmlns:p14="http://schemas.microsoft.com/office/powerpoint/2010/main" val="257418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9C39-58A0-49D9-8538-D847F4D1DF94}"/>
              </a:ext>
            </a:extLst>
          </p:cNvPr>
          <p:cNvSpPr>
            <a:spLocks noGrp="1"/>
          </p:cNvSpPr>
          <p:nvPr>
            <p:ph type="ctrTitle"/>
          </p:nvPr>
        </p:nvSpPr>
        <p:spPr>
          <a:xfrm>
            <a:off x="421990" y="909672"/>
            <a:ext cx="3962400" cy="683577"/>
          </a:xfrm>
        </p:spPr>
        <p:txBody>
          <a:bodyPr>
            <a:noAutofit/>
          </a:bodyPr>
          <a:lstStyle/>
          <a:p>
            <a:pPr>
              <a:lnSpc>
                <a:spcPct val="150000"/>
              </a:lnSpc>
            </a:pPr>
            <a:r>
              <a:rPr kumimoji="1" lang="en-US" altLang="ja-JP" sz="3600" dirty="0">
                <a:latin typeface="Century" panose="02040604050505020304" pitchFamily="18" charset="0"/>
                <a:ea typeface="ＭＳ 明朝" panose="02020609040205080304" pitchFamily="17" charset="-128"/>
              </a:rPr>
              <a:t>Objective</a:t>
            </a:r>
            <a:endParaRPr kumimoji="1" lang="ja-JP" altLang="en-US" sz="3600" dirty="0">
              <a:latin typeface="Century" panose="02040604050505020304" pitchFamily="18" charset="0"/>
              <a:ea typeface="ＭＳ 明朝" panose="02020609040205080304" pitchFamily="17" charset="-128"/>
            </a:endParaRPr>
          </a:p>
        </p:txBody>
      </p:sp>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1524000" y="1958914"/>
            <a:ext cx="9144000" cy="4978082"/>
          </a:xfrm>
        </p:spPr>
        <p:txBody>
          <a:bodyPr>
            <a:normAutofit/>
          </a:bodyPr>
          <a:lstStyle/>
          <a:p>
            <a:pPr marL="342900" indent="-342900" algn="l">
              <a:lnSpc>
                <a:spcPct val="150000"/>
              </a:lnSpc>
              <a:buFont typeface="Arial" panose="020B0604020202020204" pitchFamily="34" charset="0"/>
              <a:buChar char="•"/>
            </a:pPr>
            <a:r>
              <a:rPr lang="ja-JP" altLang="en-US" dirty="0">
                <a:latin typeface="Century" panose="02040604050505020304" pitchFamily="18" charset="0"/>
                <a:ea typeface="ＭＳ 明朝" panose="02020609040205080304" pitchFamily="17" charset="-128"/>
              </a:rPr>
              <a:t>髄膜腫の</a:t>
            </a:r>
            <a:r>
              <a:rPr lang="en-US" altLang="ja-JP" dirty="0">
                <a:latin typeface="Century" panose="02040604050505020304" pitchFamily="18" charset="0"/>
                <a:ea typeface="ＭＳ 明朝" panose="02020609040205080304" pitchFamily="17" charset="-128"/>
              </a:rPr>
              <a:t>Radiomics</a:t>
            </a:r>
            <a:r>
              <a:rPr lang="ja-JP" altLang="en-US" dirty="0">
                <a:latin typeface="Century" panose="02040604050505020304" pitchFamily="18" charset="0"/>
                <a:ea typeface="ＭＳ 明朝" panose="02020609040205080304" pitchFamily="17" charset="-128"/>
              </a:rPr>
              <a:t>を</a:t>
            </a:r>
            <a:r>
              <a:rPr lang="en-US" altLang="ja-JP" dirty="0">
                <a:latin typeface="Century" panose="02040604050505020304" pitchFamily="18" charset="0"/>
                <a:ea typeface="ＭＳ 明朝" panose="02020609040205080304" pitchFamily="17" charset="-128"/>
              </a:rPr>
              <a:t>Multiple</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sequence</a:t>
            </a:r>
            <a:r>
              <a:rPr lang="ja-JP" altLang="en-US" dirty="0">
                <a:latin typeface="Century" panose="02040604050505020304" pitchFamily="18" charset="0"/>
                <a:ea typeface="ＭＳ 明朝" panose="02020609040205080304" pitchFamily="17" charset="-128"/>
              </a:rPr>
              <a:t>にて施行し、得られた特徴量から</a:t>
            </a:r>
            <a:r>
              <a:rPr kumimoji="1" lang="en-US" altLang="ja-JP" dirty="0">
                <a:latin typeface="Century" panose="02040604050505020304" pitchFamily="18" charset="0"/>
                <a:ea typeface="ＭＳ 明朝" panose="02020609040205080304" pitchFamily="17" charset="-128"/>
              </a:rPr>
              <a:t>Machine</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learning</a:t>
            </a:r>
            <a:r>
              <a:rPr kumimoji="1"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model</a:t>
            </a:r>
            <a:r>
              <a:rPr kumimoji="1" lang="ja-JP" altLang="en-US" dirty="0">
                <a:latin typeface="Century" panose="02040604050505020304" pitchFamily="18" charset="0"/>
                <a:ea typeface="ＭＳ 明朝" panose="02020609040205080304" pitchFamily="17" charset="-128"/>
              </a:rPr>
              <a:t>を構築</a:t>
            </a:r>
            <a:r>
              <a:rPr lang="ja-JP" altLang="en-US" dirty="0">
                <a:latin typeface="Century" panose="02040604050505020304" pitchFamily="18" charset="0"/>
                <a:ea typeface="ＭＳ 明朝" panose="02020609040205080304" pitchFamily="17" charset="-128"/>
              </a:rPr>
              <a:t>する。そして、</a:t>
            </a:r>
            <a:r>
              <a:rPr kumimoji="1" lang="ja-JP" altLang="en-US" dirty="0">
                <a:latin typeface="Century" panose="02040604050505020304" pitchFamily="18" charset="0"/>
                <a:ea typeface="ＭＳ 明朝" panose="02020609040205080304" pitchFamily="17" charset="-128"/>
              </a:rPr>
              <a:t>その</a:t>
            </a:r>
            <a:r>
              <a:rPr lang="en-US" altLang="ja-JP" dirty="0">
                <a:latin typeface="Century" panose="02040604050505020304" pitchFamily="18" charset="0"/>
                <a:ea typeface="ＭＳ 明朝" panose="02020609040205080304" pitchFamily="17" charset="-128"/>
              </a:rPr>
              <a:t>M</a:t>
            </a:r>
            <a:r>
              <a:rPr kumimoji="1" lang="en-US" altLang="ja-JP" dirty="0">
                <a:latin typeface="Century" panose="02040604050505020304" pitchFamily="18" charset="0"/>
                <a:ea typeface="ＭＳ 明朝" panose="02020609040205080304" pitchFamily="17" charset="-128"/>
              </a:rPr>
              <a:t>odel</a:t>
            </a:r>
            <a:r>
              <a:rPr kumimoji="1" lang="ja-JP" altLang="en-US" dirty="0">
                <a:latin typeface="Century" panose="02040604050505020304" pitchFamily="18" charset="0"/>
                <a:ea typeface="ＭＳ 明朝" panose="02020609040205080304" pitchFamily="17" charset="-128"/>
              </a:rPr>
              <a:t>が従来の手法よりも正確に髄膜腫の硬さを予測できるか、明らかにする。</a:t>
            </a:r>
            <a:r>
              <a:rPr kumimoji="1" lang="en-US" altLang="ja-JP">
                <a:latin typeface="Century" panose="02040604050505020304" pitchFamily="18" charset="0"/>
                <a:ea typeface="ＭＳ 明朝" panose="02020609040205080304" pitchFamily="17" charset="-128"/>
              </a:rPr>
              <a:t>git</a:t>
            </a:r>
            <a:endParaRPr kumimoji="1" lang="ja-JP" altLang="en-US" dirty="0">
              <a:latin typeface="Century" panose="02040604050505020304" pitchFamily="18" charset="0"/>
              <a:ea typeface="ＭＳ 明朝" panose="02020609040205080304" pitchFamily="17" charset="-128"/>
            </a:endParaRPr>
          </a:p>
        </p:txBody>
      </p:sp>
    </p:spTree>
    <p:extLst>
      <p:ext uri="{BB962C8B-B14F-4D97-AF65-F5344CB8AC3E}">
        <p14:creationId xmlns:p14="http://schemas.microsoft.com/office/powerpoint/2010/main" val="117750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439738"/>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713544" y="1581418"/>
            <a:ext cx="10972320" cy="5755103"/>
          </a:xfrm>
        </p:spPr>
        <p:txBody>
          <a:bodyPr>
            <a:normAutofit/>
          </a:bodyPr>
          <a:lstStyle/>
          <a:p>
            <a:pPr marL="514350" indent="-514350">
              <a:lnSpc>
                <a:spcPct val="150000"/>
              </a:lnSpc>
              <a:buAutoNum type="arabicPeriod"/>
            </a:pPr>
            <a:r>
              <a:rPr kumimoji="1" lang="ja-JP" altLang="en-US" dirty="0">
                <a:latin typeface="ＭＳ 明朝" panose="02020609040205080304" pitchFamily="17" charset="-128"/>
                <a:ea typeface="ＭＳ 明朝" panose="02020609040205080304" pitchFamily="17" charset="-128"/>
              </a:rPr>
              <a:t>脳神経外科領域における</a:t>
            </a:r>
            <a:r>
              <a:rPr lang="en-US" altLang="ja-JP" dirty="0">
                <a:ea typeface="ＭＳ 明朝" panose="02020609040205080304" pitchFamily="17" charset="-128"/>
              </a:rPr>
              <a:t>Quantitative</a:t>
            </a:r>
            <a:r>
              <a:rPr lang="ja-JP" altLang="en-US" dirty="0">
                <a:ea typeface="ＭＳ 明朝" panose="02020609040205080304" pitchFamily="17" charset="-128"/>
              </a:rPr>
              <a:t> </a:t>
            </a:r>
            <a:r>
              <a:rPr lang="en-US" altLang="ja-JP" dirty="0">
                <a:ea typeface="ＭＳ 明朝" panose="02020609040205080304" pitchFamily="17" charset="-128"/>
              </a:rPr>
              <a:t>MRA</a:t>
            </a:r>
            <a:r>
              <a:rPr lang="ja-JP" altLang="en-US" dirty="0">
                <a:ea typeface="ＭＳ 明朝" panose="02020609040205080304" pitchFamily="17" charset="-128"/>
              </a:rPr>
              <a:t>を用いた臨床研究</a:t>
            </a:r>
            <a:endParaRPr lang="en-US" altLang="ja-JP" dirty="0">
              <a:latin typeface="+mj-ea"/>
              <a:ea typeface="+mj-ea"/>
            </a:endParaRPr>
          </a:p>
          <a:p>
            <a:pPr marL="0" indent="0">
              <a:lnSpc>
                <a:spcPct val="150000"/>
              </a:lnSpc>
              <a:buNone/>
            </a:pPr>
            <a:r>
              <a:rPr lang="en-US" altLang="ja-JP" dirty="0">
                <a:latin typeface="+mj-ea"/>
                <a:ea typeface="+mj-ea"/>
              </a:rPr>
              <a:t>	a.</a:t>
            </a:r>
            <a:r>
              <a:rPr kumimoji="1" lang="ja-JP" altLang="en-US" dirty="0">
                <a:latin typeface="ＭＳ 明朝" panose="02020609040205080304" pitchFamily="17" charset="-128"/>
                <a:ea typeface="ＭＳ 明朝" panose="02020609040205080304" pitchFamily="17" charset="-128"/>
              </a:rPr>
              <a:t>脳動静脈奇形に対する</a:t>
            </a:r>
            <a:r>
              <a:rPr lang="en-US" altLang="ja-JP" dirty="0">
                <a:ea typeface="ＭＳ 明朝" panose="02020609040205080304" pitchFamily="17" charset="-128"/>
              </a:rPr>
              <a:t>QMRA</a:t>
            </a:r>
            <a:r>
              <a:rPr kumimoji="1" lang="ja-JP" altLang="en-US" dirty="0">
                <a:latin typeface="ＭＳ 明朝" panose="02020609040205080304" pitchFamily="17" charset="-128"/>
                <a:ea typeface="ＭＳ 明朝" panose="02020609040205080304" pitchFamily="17" charset="-128"/>
              </a:rPr>
              <a:t>を用いた定量的血流解析</a:t>
            </a: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85000"/>
                    <a:lumOff val="15000"/>
                  </a:schemeClr>
                </a:solidFill>
                <a:latin typeface="ＭＳ 明朝" panose="02020609040205080304" pitchFamily="17" charset="-128"/>
                <a:ea typeface="ＭＳ 明朝" panose="02020609040205080304" pitchFamily="17" charset="-128"/>
              </a:rPr>
              <a:t>2. </a:t>
            </a:r>
            <a:r>
              <a:rPr lang="ja-JP" altLang="en-US" dirty="0">
                <a:solidFill>
                  <a:schemeClr val="bg1">
                    <a:lumMod val="85000"/>
                    <a:lumOff val="15000"/>
                  </a:schemeClr>
                </a:solidFill>
                <a:latin typeface="ＭＳ 明朝" panose="02020609040205080304" pitchFamily="17" charset="-128"/>
                <a:ea typeface="ＭＳ 明朝" panose="02020609040205080304" pitchFamily="17" charset="-128"/>
              </a:rPr>
              <a:t>脳神経外科領域における機械学習の臨床研究</a:t>
            </a:r>
            <a:endParaRPr lang="en-US" altLang="ja-JP" dirty="0">
              <a:solidFill>
                <a:schemeClr val="bg1">
                  <a:lumMod val="85000"/>
                  <a:lumOff val="15000"/>
                </a:schemeClr>
              </a:solidFill>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85000"/>
                    <a:lumOff val="15000"/>
                  </a:schemeClr>
                </a:solidFill>
                <a:latin typeface="ＭＳ 明朝" panose="02020609040205080304" pitchFamily="17" charset="-128"/>
                <a:ea typeface="ＭＳ 明朝" panose="02020609040205080304" pitchFamily="17" charset="-128"/>
              </a:rPr>
              <a:t>	a.</a:t>
            </a:r>
            <a:r>
              <a:rPr lang="ja-JP" altLang="en-US" dirty="0">
                <a:solidFill>
                  <a:schemeClr val="bg1">
                    <a:lumMod val="85000"/>
                    <a:lumOff val="15000"/>
                  </a:schemeClr>
                </a:solidFill>
                <a:latin typeface="ＭＳ 明朝" panose="02020609040205080304" pitchFamily="17" charset="-128"/>
                <a:ea typeface="ＭＳ 明朝" panose="02020609040205080304" pitchFamily="17" charset="-128"/>
              </a:rPr>
              <a:t>髄膜腫の硬さを予測する機械学習モデルの開発</a:t>
            </a:r>
            <a:endParaRPr lang="en-US" altLang="ja-JP" dirty="0">
              <a:solidFill>
                <a:schemeClr val="bg1">
                  <a:lumMod val="85000"/>
                  <a:lumOff val="15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08255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9C39-58A0-49D9-8538-D847F4D1DF94}"/>
              </a:ext>
            </a:extLst>
          </p:cNvPr>
          <p:cNvSpPr>
            <a:spLocks noGrp="1"/>
          </p:cNvSpPr>
          <p:nvPr>
            <p:ph type="ctrTitle"/>
          </p:nvPr>
        </p:nvSpPr>
        <p:spPr>
          <a:xfrm>
            <a:off x="236220" y="609601"/>
            <a:ext cx="5341620" cy="683577"/>
          </a:xfrm>
        </p:spPr>
        <p:txBody>
          <a:bodyPr>
            <a:noAutofit/>
          </a:bodyPr>
          <a:lstStyle/>
          <a:p>
            <a:pPr>
              <a:lnSpc>
                <a:spcPct val="150000"/>
              </a:lnSpc>
            </a:pPr>
            <a:r>
              <a:rPr kumimoji="1" lang="en-US" altLang="ja-JP" sz="3600" dirty="0">
                <a:latin typeface="Century" panose="02040604050505020304" pitchFamily="18" charset="0"/>
                <a:ea typeface="ＭＳ 明朝" panose="02020609040205080304" pitchFamily="17" charset="-128"/>
              </a:rPr>
              <a:t>Introduction</a:t>
            </a:r>
            <a:endParaRPr kumimoji="1" lang="ja-JP" altLang="en-US" sz="3600" dirty="0">
              <a:latin typeface="Century" panose="02040604050505020304" pitchFamily="18" charset="0"/>
              <a:ea typeface="ＭＳ 明朝" panose="02020609040205080304" pitchFamily="17" charset="-128"/>
            </a:endParaRPr>
          </a:p>
        </p:txBody>
      </p:sp>
      <p:sp>
        <p:nvSpPr>
          <p:cNvPr id="3" name="字幕 2">
            <a:extLst>
              <a:ext uri="{FF2B5EF4-FFF2-40B4-BE49-F238E27FC236}">
                <a16:creationId xmlns:a16="http://schemas.microsoft.com/office/drawing/2014/main" id="{052FFBC0-B85A-4FBA-881E-9A57B3AABBFE}"/>
              </a:ext>
            </a:extLst>
          </p:cNvPr>
          <p:cNvSpPr>
            <a:spLocks noGrp="1"/>
          </p:cNvSpPr>
          <p:nvPr>
            <p:ph type="subTitle" idx="1"/>
          </p:nvPr>
        </p:nvSpPr>
        <p:spPr>
          <a:xfrm>
            <a:off x="1524000" y="1437958"/>
            <a:ext cx="9144000" cy="4978082"/>
          </a:xfrm>
        </p:spPr>
        <p:txBody>
          <a:bodyPr>
            <a:normAutofit/>
          </a:bodyPr>
          <a:lstStyle/>
          <a:p>
            <a:pPr marL="342900" indent="-342900" algn="l">
              <a:lnSpc>
                <a:spcPct val="150000"/>
              </a:lnSpc>
              <a:buFont typeface="Arial" panose="020B0604020202020204" pitchFamily="34" charset="0"/>
              <a:buChar char="•"/>
            </a:pPr>
            <a:r>
              <a:rPr kumimoji="1" lang="ja-JP" altLang="en-US" dirty="0">
                <a:latin typeface="Century" panose="02040604050505020304" pitchFamily="18" charset="0"/>
                <a:ea typeface="ＭＳ 明朝" panose="02020609040205080304" pitchFamily="17" charset="-128"/>
              </a:rPr>
              <a:t>腫瘍の硬さについては</a:t>
            </a:r>
            <a:r>
              <a:rPr kumimoji="1" lang="en-US" altLang="ja-JP" dirty="0">
                <a:latin typeface="Century" panose="02040604050505020304" pitchFamily="18" charset="0"/>
                <a:ea typeface="ＭＳ 明朝" panose="02020609040205080304" pitchFamily="17" charset="-128"/>
              </a:rPr>
              <a:t>T2</a:t>
            </a:r>
            <a:r>
              <a:rPr kumimoji="1" lang="ja-JP" altLang="en-US" dirty="0">
                <a:latin typeface="Century" panose="02040604050505020304" pitchFamily="18" charset="0"/>
                <a:ea typeface="ＭＳ 明朝" panose="02020609040205080304" pitchFamily="17" charset="-128"/>
              </a:rPr>
              <a:t>、造影</a:t>
            </a:r>
            <a:r>
              <a:rPr kumimoji="1" lang="en-US" altLang="ja-JP" dirty="0">
                <a:latin typeface="Century" panose="02040604050505020304" pitchFamily="18" charset="0"/>
                <a:ea typeface="ＭＳ 明朝" panose="02020609040205080304" pitchFamily="17" charset="-128"/>
              </a:rPr>
              <a:t>T1</a:t>
            </a:r>
            <a:r>
              <a:rPr kumimoji="1" lang="ja-JP" altLang="en-US" dirty="0">
                <a:latin typeface="Century" panose="02040604050505020304" pitchFamily="18" charset="0"/>
                <a:ea typeface="ＭＳ 明朝" panose="02020609040205080304" pitchFamily="17" charset="-128"/>
              </a:rPr>
              <a:t>、造影</a:t>
            </a:r>
            <a:r>
              <a:rPr lang="en-US" altLang="ja-JP" dirty="0">
                <a:latin typeface="Century" panose="02040604050505020304" pitchFamily="18" charset="0"/>
                <a:ea typeface="ＭＳ 明朝" panose="02020609040205080304" pitchFamily="17" charset="-128"/>
              </a:rPr>
              <a:t>FIESTA</a:t>
            </a:r>
            <a:r>
              <a:rPr lang="ja-JP" altLang="en-US" dirty="0">
                <a:latin typeface="Century" panose="02040604050505020304" pitchFamily="18" charset="0"/>
                <a:ea typeface="ＭＳ 明朝" panose="02020609040205080304" pitchFamily="17" charset="-128"/>
              </a:rPr>
              <a:t>、</a:t>
            </a:r>
            <a:r>
              <a:rPr lang="en-US" altLang="ja-JP" dirty="0">
                <a:latin typeface="Century" panose="02040604050505020304" pitchFamily="18" charset="0"/>
                <a:ea typeface="ＭＳ 明朝" panose="02020609040205080304" pitchFamily="17" charset="-128"/>
              </a:rPr>
              <a:t> FA</a:t>
            </a:r>
            <a:r>
              <a:rPr lang="ja-JP" altLang="en-US" dirty="0">
                <a:latin typeface="Century" panose="02040604050505020304" pitchFamily="18" charset="0"/>
                <a:ea typeface="ＭＳ 明朝" panose="02020609040205080304" pitchFamily="17" charset="-128"/>
              </a:rPr>
              <a:t>、</a:t>
            </a:r>
            <a:r>
              <a:rPr lang="en-US" altLang="ja-JP" dirty="0">
                <a:latin typeface="Century" panose="02040604050505020304" pitchFamily="18" charset="0"/>
                <a:ea typeface="ＭＳ 明朝" panose="02020609040205080304" pitchFamily="17" charset="-128"/>
              </a:rPr>
              <a:t>MR Elastography</a:t>
            </a:r>
            <a:r>
              <a:rPr lang="ja-JP" altLang="en-US" dirty="0">
                <a:latin typeface="Century" panose="02040604050505020304" pitchFamily="18" charset="0"/>
                <a:ea typeface="ＭＳ 明朝" panose="02020609040205080304" pitchFamily="17" charset="-128"/>
              </a:rPr>
              <a:t>が予測に有用であったという報告がある。一方で、それらの有用性を認めないという報告も数多くあり、再現性に問題がある。</a:t>
            </a: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endParaRPr lang="en-US" altLang="ja-JP" dirty="0">
              <a:latin typeface="Century" panose="02040604050505020304" pitchFamily="18" charset="0"/>
              <a:ea typeface="ＭＳ 明朝" panose="02020609040205080304" pitchFamily="17" charset="-128"/>
            </a:endParaRPr>
          </a:p>
          <a:p>
            <a:pPr marL="342900" indent="-342900" algn="l">
              <a:lnSpc>
                <a:spcPct val="150000"/>
              </a:lnSpc>
              <a:buFont typeface="Arial" panose="020B0604020202020204" pitchFamily="34" charset="0"/>
              <a:buChar char="•"/>
            </a:pPr>
            <a:r>
              <a:rPr lang="en-US" altLang="ja-JP" dirty="0">
                <a:latin typeface="Century" panose="02040604050505020304" pitchFamily="18" charset="0"/>
                <a:ea typeface="ＭＳ 明朝" panose="02020609040205080304" pitchFamily="17" charset="-128"/>
              </a:rPr>
              <a:t>Radiomics</a:t>
            </a:r>
            <a:r>
              <a:rPr lang="ja-JP" altLang="en-US" dirty="0">
                <a:latin typeface="Century" panose="02040604050505020304" pitchFamily="18" charset="0"/>
                <a:ea typeface="ＭＳ 明朝" panose="02020609040205080304" pitchFamily="17" charset="-128"/>
              </a:rPr>
              <a:t>を用いて</a:t>
            </a:r>
            <a:r>
              <a:rPr lang="en-US" altLang="ja-JP" dirty="0" err="1">
                <a:latin typeface="Century" panose="02040604050505020304" pitchFamily="18" charset="0"/>
                <a:ea typeface="ＭＳ 明朝" panose="02020609040205080304" pitchFamily="17" charset="-128"/>
              </a:rPr>
              <a:t>GHoma</a:t>
            </a:r>
            <a:r>
              <a:rPr lang="ja-JP" altLang="en-US" dirty="0">
                <a:latin typeface="Century" panose="02040604050505020304" pitchFamily="18" charset="0"/>
                <a:ea typeface="ＭＳ 明朝" panose="02020609040205080304" pitchFamily="17" charset="-128"/>
              </a:rPr>
              <a:t>の硬さを予測した報告が</a:t>
            </a:r>
            <a:r>
              <a:rPr lang="en-US" altLang="ja-JP" dirty="0">
                <a:latin typeface="Century" panose="02040604050505020304" pitchFamily="18" charset="0"/>
                <a:ea typeface="ＭＳ 明朝" panose="02020609040205080304" pitchFamily="17" charset="-128"/>
              </a:rPr>
              <a:t>1</a:t>
            </a:r>
            <a:r>
              <a:rPr lang="ja-JP" altLang="en-US" dirty="0">
                <a:latin typeface="Century" panose="02040604050505020304" pitchFamily="18" charset="0"/>
                <a:ea typeface="ＭＳ 明朝" panose="02020609040205080304" pitchFamily="17" charset="-128"/>
              </a:rPr>
              <a:t>つあるが、その報告では</a:t>
            </a:r>
            <a:r>
              <a:rPr lang="en-US" altLang="ja-JP" dirty="0">
                <a:latin typeface="Century" panose="02040604050505020304" pitchFamily="18" charset="0"/>
                <a:ea typeface="ＭＳ 明朝" panose="02020609040205080304" pitchFamily="17" charset="-128"/>
              </a:rPr>
              <a:t>T1, T2, </a:t>
            </a:r>
            <a:r>
              <a:rPr lang="ja-JP" altLang="en-US" dirty="0">
                <a:latin typeface="Century" panose="02040604050505020304" pitchFamily="18" charset="0"/>
                <a:ea typeface="ＭＳ 明朝" panose="02020609040205080304" pitchFamily="17" charset="-128"/>
              </a:rPr>
              <a:t>造影</a:t>
            </a:r>
            <a:r>
              <a:rPr lang="en-US" altLang="ja-JP" dirty="0">
                <a:latin typeface="Century" panose="02040604050505020304" pitchFamily="18" charset="0"/>
                <a:ea typeface="ＭＳ 明朝" panose="02020609040205080304" pitchFamily="17" charset="-128"/>
              </a:rPr>
              <a:t>T1</a:t>
            </a:r>
            <a:r>
              <a:rPr lang="ja-JP" altLang="en-US" dirty="0">
                <a:latin typeface="Century" panose="02040604050505020304" pitchFamily="18" charset="0"/>
                <a:ea typeface="ＭＳ 明朝" panose="02020609040205080304" pitchFamily="17" charset="-128"/>
              </a:rPr>
              <a:t>のみしか</a:t>
            </a:r>
            <a:r>
              <a:rPr lang="en-US" altLang="ja-JP" dirty="0">
                <a:latin typeface="Century" panose="02040604050505020304" pitchFamily="18" charset="0"/>
                <a:ea typeface="ＭＳ 明朝" panose="02020609040205080304" pitchFamily="17" charset="-128"/>
              </a:rPr>
              <a:t>Radiomics</a:t>
            </a:r>
            <a:r>
              <a:rPr lang="ja-JP" altLang="en-US" dirty="0">
                <a:latin typeface="Century" panose="02040604050505020304" pitchFamily="18" charset="0"/>
                <a:ea typeface="ＭＳ 明朝" panose="02020609040205080304" pitchFamily="17" charset="-128"/>
              </a:rPr>
              <a:t>に用いていない。</a:t>
            </a:r>
            <a:endParaRPr lang="en-US" altLang="ja-JP" dirty="0">
              <a:latin typeface="Century" panose="02040604050505020304" pitchFamily="18" charset="0"/>
              <a:ea typeface="ＭＳ 明朝" panose="02020609040205080304" pitchFamily="17" charset="-128"/>
            </a:endParaRPr>
          </a:p>
        </p:txBody>
      </p:sp>
    </p:spTree>
    <p:extLst>
      <p:ext uri="{BB962C8B-B14F-4D97-AF65-F5344CB8AC3E}">
        <p14:creationId xmlns:p14="http://schemas.microsoft.com/office/powerpoint/2010/main" val="298589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2148B-83CD-4D73-AE6D-5DEFC4C1EAE6}"/>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5D450439-1949-413D-99C1-D144B94342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720338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B4CF42-DA58-4DF3-A8E2-EACEF734D02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3E7626B-4395-43D5-8187-FDB9A20963F6}"/>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69751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09646D-F5DC-491D-8070-C5641C4C2484}"/>
              </a:ext>
            </a:extLst>
          </p:cNvPr>
          <p:cNvSpPr>
            <a:spLocks noGrp="1"/>
          </p:cNvSpPr>
          <p:nvPr>
            <p:ph type="title"/>
          </p:nvPr>
        </p:nvSpPr>
        <p:spPr/>
        <p:txBody>
          <a:bodyPr/>
          <a:lstStyle/>
          <a:p>
            <a:r>
              <a:rPr kumimoji="1" lang="en-US" altLang="ja-JP" dirty="0"/>
              <a:t>2019.10.25 </a:t>
            </a:r>
            <a:r>
              <a:rPr kumimoji="1" lang="ja-JP" altLang="en-US" dirty="0"/>
              <a:t>斉藤教授講評</a:t>
            </a:r>
          </a:p>
        </p:txBody>
      </p:sp>
      <p:sp>
        <p:nvSpPr>
          <p:cNvPr id="3" name="コンテンツ プレースホルダー 2">
            <a:extLst>
              <a:ext uri="{FF2B5EF4-FFF2-40B4-BE49-F238E27FC236}">
                <a16:creationId xmlns:a16="http://schemas.microsoft.com/office/drawing/2014/main" id="{3A91A28C-1DEC-413C-AFD9-F58611535932}"/>
              </a:ext>
            </a:extLst>
          </p:cNvPr>
          <p:cNvSpPr>
            <a:spLocks noGrp="1"/>
          </p:cNvSpPr>
          <p:nvPr>
            <p:ph idx="1"/>
          </p:nvPr>
        </p:nvSpPr>
        <p:spPr/>
        <p:txBody>
          <a:bodyPr>
            <a:normAutofit lnSpcReduction="10000"/>
          </a:bodyPr>
          <a:lstStyle/>
          <a:p>
            <a:r>
              <a:rPr kumimoji="1" lang="ja-JP" altLang="en-US" dirty="0"/>
              <a:t>今の</a:t>
            </a:r>
            <a:r>
              <a:rPr kumimoji="1" lang="en-US" altLang="ja-JP" dirty="0"/>
              <a:t>Outcome</a:t>
            </a:r>
            <a:r>
              <a:rPr kumimoji="1" lang="ja-JP" altLang="en-US" dirty="0"/>
              <a:t>は太い動脈と太い静脈の外に溢れた量を評価していることと同じである。（それが正しいのか疑問）</a:t>
            </a:r>
            <a:endParaRPr kumimoji="1" lang="en-US" altLang="ja-JP" dirty="0"/>
          </a:p>
          <a:p>
            <a:r>
              <a:rPr lang="ja-JP" altLang="en-US" dirty="0"/>
              <a:t>そもそも方法には疑問があるが、流入量だけでやるとか、流出量だけでやるとかやってみたら？</a:t>
            </a:r>
            <a:endParaRPr lang="en-US" altLang="ja-JP" dirty="0"/>
          </a:p>
          <a:p>
            <a:r>
              <a:rPr kumimoji="1" lang="en-US" altLang="ja-JP" dirty="0"/>
              <a:t>AVM</a:t>
            </a:r>
            <a:r>
              <a:rPr kumimoji="1" lang="ja-JP" altLang="en-US" dirty="0"/>
              <a:t>の</a:t>
            </a:r>
            <a:r>
              <a:rPr kumimoji="1" lang="en-US" altLang="ja-JP" dirty="0"/>
              <a:t>Nidus</a:t>
            </a:r>
            <a:r>
              <a:rPr kumimoji="1" lang="ja-JP" altLang="en-US" dirty="0"/>
              <a:t>内の情報じゃ差はつかないの？</a:t>
            </a:r>
            <a:endParaRPr kumimoji="1" lang="en-US" altLang="ja-JP" dirty="0"/>
          </a:p>
          <a:p>
            <a:r>
              <a:rPr lang="ja-JP" altLang="en-US" dirty="0"/>
              <a:t>うっ滞っていう言い方にはとにかくとても疑問がある。うっ滞という言い方ならば、例えば４</a:t>
            </a:r>
            <a:r>
              <a:rPr lang="en-US" altLang="ja-JP" dirty="0"/>
              <a:t>D</a:t>
            </a:r>
            <a:r>
              <a:rPr lang="ja-JP" altLang="en-US" dirty="0"/>
              <a:t>で収縮期と拡張期の差が大きいなら、うっ滞があるというか、それが君の言いたい圧に言い換えられるんじゃないの？</a:t>
            </a:r>
            <a:endParaRPr lang="en-US" altLang="ja-JP" dirty="0"/>
          </a:p>
          <a:p>
            <a:r>
              <a:rPr kumimoji="1" lang="ja-JP" altLang="en-US" dirty="0"/>
              <a:t>３</a:t>
            </a:r>
            <a:r>
              <a:rPr kumimoji="1" lang="en-US" altLang="ja-JP" dirty="0"/>
              <a:t>D</a:t>
            </a:r>
            <a:r>
              <a:rPr kumimoji="1" lang="ja-JP" altLang="en-US" dirty="0"/>
              <a:t>使って絵を作って説明したら分かりやすいんじゃない？</a:t>
            </a:r>
          </a:p>
        </p:txBody>
      </p:sp>
    </p:spTree>
    <p:extLst>
      <p:ext uri="{BB962C8B-B14F-4D97-AF65-F5344CB8AC3E}">
        <p14:creationId xmlns:p14="http://schemas.microsoft.com/office/powerpoint/2010/main" val="1046353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A4BEA43-6975-4A6C-A0FC-FD7632B608E5}"/>
              </a:ext>
            </a:extLst>
          </p:cNvPr>
          <p:cNvSpPr txBox="1"/>
          <p:nvPr/>
        </p:nvSpPr>
        <p:spPr>
          <a:xfrm>
            <a:off x="1558115" y="5321565"/>
            <a:ext cx="8356210" cy="400110"/>
          </a:xfrm>
          <a:prstGeom prst="rect">
            <a:avLst/>
          </a:prstGeom>
          <a:noFill/>
        </p:spPr>
        <p:txBody>
          <a:bodyPr wrap="square" rtlCol="0">
            <a:spAutoFit/>
          </a:bodyPr>
          <a:lstStyle/>
          <a:p>
            <a:r>
              <a:rPr lang="en-US" altLang="ja-JP" sz="2000" dirty="0"/>
              <a:t>From</a:t>
            </a:r>
            <a:r>
              <a:rPr lang="ja-JP" altLang="en-US" sz="2000" dirty="0"/>
              <a:t> </a:t>
            </a:r>
            <a:r>
              <a:rPr lang="en-US" altLang="ja-JP" sz="2000" dirty="0" err="1"/>
              <a:t>Lotz</a:t>
            </a:r>
            <a:r>
              <a:rPr lang="ja-JP" altLang="en-US" sz="2000" dirty="0"/>
              <a:t> </a:t>
            </a:r>
            <a:r>
              <a:rPr lang="en-US" altLang="ja-JP" sz="2000" dirty="0"/>
              <a:t>et al., </a:t>
            </a:r>
            <a:r>
              <a:rPr lang="en-US" altLang="ja-JP" sz="2000" i="1" dirty="0" err="1"/>
              <a:t>Radiographics</a:t>
            </a:r>
            <a:r>
              <a:rPr lang="en-US" altLang="ja-JP" sz="2000" i="1" dirty="0"/>
              <a:t> </a:t>
            </a:r>
            <a:r>
              <a:rPr lang="en-US" altLang="ja-JP" sz="2000" dirty="0"/>
              <a:t>2002</a:t>
            </a:r>
            <a:endParaRPr kumimoji="1" lang="ja-JP" altLang="en-US" sz="2000" dirty="0"/>
          </a:p>
        </p:txBody>
      </p:sp>
      <p:sp>
        <p:nvSpPr>
          <p:cNvPr id="6" name="コンテンツ プレースホルダー 2">
            <a:extLst>
              <a:ext uri="{FF2B5EF4-FFF2-40B4-BE49-F238E27FC236}">
                <a16:creationId xmlns:a16="http://schemas.microsoft.com/office/drawing/2014/main" id="{B2500EE7-B2E7-4D47-826B-1CDAC3F34B5C}"/>
              </a:ext>
            </a:extLst>
          </p:cNvPr>
          <p:cNvSpPr txBox="1">
            <a:spLocks/>
          </p:cNvSpPr>
          <p:nvPr/>
        </p:nvSpPr>
        <p:spPr>
          <a:xfrm>
            <a:off x="251114" y="5721675"/>
            <a:ext cx="7934179" cy="1933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dirty="0">
                <a:latin typeface="Century" panose="02040604050505020304" pitchFamily="18" charset="0"/>
                <a:ea typeface="ＭＳ 明朝" panose="02020609040205080304" pitchFamily="17" charset="-128"/>
              </a:rPr>
              <a:t>・</a:t>
            </a:r>
            <a:r>
              <a:rPr lang="en-US" altLang="ja-JP" dirty="0">
                <a:latin typeface="Century" panose="02040604050505020304" pitchFamily="18" charset="0"/>
                <a:ea typeface="ＭＳ 明朝" panose="02020609040205080304" pitchFamily="17" charset="-128"/>
              </a:rPr>
              <a:t>PC MRI</a:t>
            </a:r>
            <a:r>
              <a:rPr lang="ja-JP" altLang="en-US" dirty="0">
                <a:latin typeface="Century" panose="02040604050505020304" pitchFamily="18" charset="0"/>
                <a:ea typeface="ＭＳ 明朝" panose="02020609040205080304" pitchFamily="17" charset="-128"/>
              </a:rPr>
              <a:t>には</a:t>
            </a:r>
            <a:r>
              <a:rPr lang="en-US" altLang="ja-JP" dirty="0">
                <a:latin typeface="Century" panose="02040604050505020304" pitchFamily="18" charset="0"/>
                <a:ea typeface="ＭＳ 明朝" panose="02020609040205080304" pitchFamily="17" charset="-128"/>
              </a:rPr>
              <a:t>2D, 3D, 4D</a:t>
            </a:r>
            <a:r>
              <a:rPr lang="ja-JP" altLang="en-US" dirty="0">
                <a:latin typeface="Century" panose="02040604050505020304" pitchFamily="18" charset="0"/>
                <a:ea typeface="ＭＳ 明朝" panose="02020609040205080304" pitchFamily="17" charset="-128"/>
              </a:rPr>
              <a:t>の撮影方法がある。</a:t>
            </a:r>
            <a:endParaRPr lang="en-US" altLang="ja-JP" dirty="0">
              <a:latin typeface="Century" panose="02040604050505020304" pitchFamily="18" charset="0"/>
              <a:ea typeface="ＭＳ 明朝" panose="02020609040205080304" pitchFamily="17" charset="-128"/>
            </a:endParaRPr>
          </a:p>
          <a:p>
            <a:pPr marL="0" indent="0">
              <a:lnSpc>
                <a:spcPct val="100000"/>
              </a:lnSpc>
              <a:buFont typeface="Arial" panose="020B0604020202020204" pitchFamily="34" charset="0"/>
              <a:buNone/>
            </a:pPr>
            <a:r>
              <a:rPr lang="ja-JP" altLang="en-US" dirty="0">
                <a:latin typeface="Century" panose="02040604050505020304" pitchFamily="18" charset="0"/>
                <a:ea typeface="ＭＳ 明朝" panose="02020609040205080304" pitchFamily="17" charset="-128"/>
              </a:rPr>
              <a:t>・高速化技術の発展により、近年は</a:t>
            </a:r>
            <a:r>
              <a:rPr lang="en-US" altLang="ja-JP" dirty="0">
                <a:latin typeface="Century" panose="02040604050505020304" pitchFamily="18" charset="0"/>
                <a:ea typeface="ＭＳ 明朝" panose="02020609040205080304" pitchFamily="17" charset="-128"/>
              </a:rPr>
              <a:t>4D</a:t>
            </a:r>
            <a:r>
              <a:rPr lang="ja-JP" altLang="en-US" dirty="0">
                <a:latin typeface="Century" panose="02040604050505020304" pitchFamily="18" charset="0"/>
                <a:ea typeface="ＭＳ 明朝" panose="02020609040205080304" pitchFamily="17" charset="-128"/>
              </a:rPr>
              <a:t>が主流</a:t>
            </a:r>
            <a:endParaRPr lang="en-US" altLang="ja-JP" dirty="0">
              <a:latin typeface="Century" panose="02040604050505020304" pitchFamily="18" charset="0"/>
              <a:ea typeface="ＭＳ 明朝" panose="02020609040205080304" pitchFamily="17" charset="-128"/>
            </a:endParaRPr>
          </a:p>
        </p:txBody>
      </p:sp>
      <p:pic>
        <p:nvPicPr>
          <p:cNvPr id="3" name="図 2">
            <a:extLst>
              <a:ext uri="{FF2B5EF4-FFF2-40B4-BE49-F238E27FC236}">
                <a16:creationId xmlns:a16="http://schemas.microsoft.com/office/drawing/2014/main" id="{704E847A-62CB-4628-A7A0-14D73F1B73E7}"/>
              </a:ext>
            </a:extLst>
          </p:cNvPr>
          <p:cNvPicPr>
            <a:picLocks noChangeAspect="1"/>
          </p:cNvPicPr>
          <p:nvPr/>
        </p:nvPicPr>
        <p:blipFill rotWithShape="1">
          <a:blip r:embed="rId3"/>
          <a:srcRect l="537" t="461" r="527" b="1458"/>
          <a:stretch/>
        </p:blipFill>
        <p:spPr>
          <a:xfrm>
            <a:off x="166226" y="961662"/>
            <a:ext cx="7934179" cy="4396154"/>
          </a:xfrm>
          <a:prstGeom prst="rect">
            <a:avLst/>
          </a:prstGeom>
        </p:spPr>
      </p:pic>
      <p:pic>
        <p:nvPicPr>
          <p:cNvPr id="7" name="図 6">
            <a:extLst>
              <a:ext uri="{FF2B5EF4-FFF2-40B4-BE49-F238E27FC236}">
                <a16:creationId xmlns:a16="http://schemas.microsoft.com/office/drawing/2014/main" id="{91DB415F-E4CE-478B-8EC8-7DD2EBF6ABAD}"/>
              </a:ext>
            </a:extLst>
          </p:cNvPr>
          <p:cNvPicPr>
            <a:picLocks noChangeAspect="1"/>
          </p:cNvPicPr>
          <p:nvPr/>
        </p:nvPicPr>
        <p:blipFill>
          <a:blip r:embed="rId4"/>
          <a:stretch>
            <a:fillRect/>
          </a:stretch>
        </p:blipFill>
        <p:spPr>
          <a:xfrm>
            <a:off x="8136050" y="99411"/>
            <a:ext cx="3931444" cy="3397764"/>
          </a:xfrm>
          <a:prstGeom prst="rect">
            <a:avLst/>
          </a:prstGeom>
        </p:spPr>
      </p:pic>
      <p:pic>
        <p:nvPicPr>
          <p:cNvPr id="8" name="図 7">
            <a:extLst>
              <a:ext uri="{FF2B5EF4-FFF2-40B4-BE49-F238E27FC236}">
                <a16:creationId xmlns:a16="http://schemas.microsoft.com/office/drawing/2014/main" id="{FAC4BB0D-A8B7-4DD3-B394-DEE9D8F46B74}"/>
              </a:ext>
            </a:extLst>
          </p:cNvPr>
          <p:cNvPicPr>
            <a:picLocks noChangeAspect="1"/>
          </p:cNvPicPr>
          <p:nvPr/>
        </p:nvPicPr>
        <p:blipFill>
          <a:blip r:embed="rId5"/>
          <a:stretch>
            <a:fillRect/>
          </a:stretch>
        </p:blipFill>
        <p:spPr>
          <a:xfrm>
            <a:off x="8136050" y="3470788"/>
            <a:ext cx="3931445" cy="3287801"/>
          </a:xfrm>
          <a:prstGeom prst="rect">
            <a:avLst/>
          </a:prstGeom>
        </p:spPr>
      </p:pic>
      <p:sp>
        <p:nvSpPr>
          <p:cNvPr id="10" name="コンテンツ プレースホルダー 2">
            <a:extLst>
              <a:ext uri="{FF2B5EF4-FFF2-40B4-BE49-F238E27FC236}">
                <a16:creationId xmlns:a16="http://schemas.microsoft.com/office/drawing/2014/main" id="{D4C5E333-7A98-497C-AE02-EDE2C8F39EA0}"/>
              </a:ext>
            </a:extLst>
          </p:cNvPr>
          <p:cNvSpPr txBox="1">
            <a:spLocks/>
          </p:cNvSpPr>
          <p:nvPr/>
        </p:nvSpPr>
        <p:spPr>
          <a:xfrm>
            <a:off x="647114" y="65335"/>
            <a:ext cx="7934179" cy="812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4400" dirty="0">
                <a:latin typeface="Century" panose="02040604050505020304" pitchFamily="18" charset="0"/>
                <a:ea typeface="ＭＳ 明朝" panose="02020609040205080304" pitchFamily="17" charset="-128"/>
              </a:rPr>
              <a:t>PC-MRI</a:t>
            </a:r>
            <a:r>
              <a:rPr lang="ja-JP" altLang="en-US" sz="4400" dirty="0">
                <a:latin typeface="Century" panose="02040604050505020304" pitchFamily="18" charset="0"/>
                <a:ea typeface="ＭＳ 明朝" panose="02020609040205080304" pitchFamily="17" charset="-128"/>
              </a:rPr>
              <a:t>の原理①</a:t>
            </a:r>
            <a:endParaRPr lang="en-US" altLang="ja-JP" sz="4400" dirty="0">
              <a:latin typeface="Century" panose="02040604050505020304" pitchFamily="18" charset="0"/>
              <a:ea typeface="ＭＳ 明朝" panose="02020609040205080304" pitchFamily="17" charset="-128"/>
            </a:endParaRPr>
          </a:p>
        </p:txBody>
      </p:sp>
    </p:spTree>
    <p:extLst>
      <p:ext uri="{BB962C8B-B14F-4D97-AF65-F5344CB8AC3E}">
        <p14:creationId xmlns:p14="http://schemas.microsoft.com/office/powerpoint/2010/main" val="3376161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A4BEA43-6975-4A6C-A0FC-FD7632B608E5}"/>
              </a:ext>
            </a:extLst>
          </p:cNvPr>
          <p:cNvSpPr txBox="1"/>
          <p:nvPr/>
        </p:nvSpPr>
        <p:spPr>
          <a:xfrm>
            <a:off x="1811333" y="5345746"/>
            <a:ext cx="8356210" cy="400110"/>
          </a:xfrm>
          <a:prstGeom prst="rect">
            <a:avLst/>
          </a:prstGeom>
          <a:noFill/>
        </p:spPr>
        <p:txBody>
          <a:bodyPr wrap="square" rtlCol="0">
            <a:spAutoFit/>
          </a:bodyPr>
          <a:lstStyle/>
          <a:p>
            <a:r>
              <a:rPr lang="en-US" altLang="ja-JP" sz="2000" dirty="0"/>
              <a:t>From</a:t>
            </a:r>
            <a:r>
              <a:rPr lang="ja-JP" altLang="en-US" sz="2000" dirty="0"/>
              <a:t> </a:t>
            </a:r>
            <a:r>
              <a:rPr lang="en-US" altLang="ja-JP" sz="2000" dirty="0" err="1"/>
              <a:t>Lotz</a:t>
            </a:r>
            <a:r>
              <a:rPr lang="ja-JP" altLang="en-US" sz="2000" dirty="0"/>
              <a:t> </a:t>
            </a:r>
            <a:r>
              <a:rPr lang="en-US" altLang="ja-JP" sz="2000" dirty="0"/>
              <a:t>et al., </a:t>
            </a:r>
            <a:r>
              <a:rPr lang="en-US" altLang="ja-JP" sz="2000" i="1" dirty="0" err="1"/>
              <a:t>Radiographics</a:t>
            </a:r>
            <a:r>
              <a:rPr lang="en-US" altLang="ja-JP" sz="2000" i="1" dirty="0"/>
              <a:t> </a:t>
            </a:r>
            <a:r>
              <a:rPr lang="en-US" altLang="ja-JP" sz="2000" dirty="0"/>
              <a:t>2002</a:t>
            </a:r>
            <a:endParaRPr kumimoji="1" lang="ja-JP" altLang="en-US" sz="2000" dirty="0"/>
          </a:p>
        </p:txBody>
      </p:sp>
      <p:sp>
        <p:nvSpPr>
          <p:cNvPr id="6" name="コンテンツ プレースホルダー 2">
            <a:extLst>
              <a:ext uri="{FF2B5EF4-FFF2-40B4-BE49-F238E27FC236}">
                <a16:creationId xmlns:a16="http://schemas.microsoft.com/office/drawing/2014/main" id="{B2500EE7-B2E7-4D47-826B-1CDAC3F34B5C}"/>
              </a:ext>
            </a:extLst>
          </p:cNvPr>
          <p:cNvSpPr txBox="1">
            <a:spLocks/>
          </p:cNvSpPr>
          <p:nvPr/>
        </p:nvSpPr>
        <p:spPr>
          <a:xfrm>
            <a:off x="0" y="5745856"/>
            <a:ext cx="8784782" cy="1933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dirty="0">
                <a:latin typeface="Century" panose="02040604050505020304" pitchFamily="18" charset="0"/>
                <a:ea typeface="ＭＳ 明朝" panose="02020609040205080304" pitchFamily="17" charset="-128"/>
              </a:rPr>
              <a:t>・適切な</a:t>
            </a:r>
            <a:r>
              <a:rPr lang="en-US" altLang="ja-JP" sz="2400" dirty="0" err="1">
                <a:latin typeface="Century" panose="02040604050505020304" pitchFamily="18" charset="0"/>
                <a:ea typeface="ＭＳ 明朝" panose="02020609040205080304" pitchFamily="17" charset="-128"/>
              </a:rPr>
              <a:t>Venc</a:t>
            </a:r>
            <a:r>
              <a:rPr lang="ja-JP" altLang="en-US" sz="2400" dirty="0">
                <a:latin typeface="Century" panose="02040604050505020304" pitchFamily="18" charset="0"/>
                <a:ea typeface="ＭＳ 明朝" panose="02020609040205080304" pitchFamily="17" charset="-128"/>
              </a:rPr>
              <a:t>の設定が適切な定量に繋がる。</a:t>
            </a:r>
            <a:endParaRPr lang="en-US" altLang="ja-JP" sz="2400" dirty="0">
              <a:latin typeface="Century" panose="02040604050505020304" pitchFamily="18" charset="0"/>
              <a:ea typeface="ＭＳ 明朝" panose="02020609040205080304" pitchFamily="17" charset="-128"/>
            </a:endParaRPr>
          </a:p>
          <a:p>
            <a:pPr marL="0" indent="0">
              <a:lnSpc>
                <a:spcPct val="100000"/>
              </a:lnSpc>
              <a:buFont typeface="Arial" panose="020B0604020202020204" pitchFamily="34" charset="0"/>
              <a:buNone/>
            </a:pPr>
            <a:r>
              <a:rPr lang="ja-JP" altLang="en-US" sz="2400" dirty="0">
                <a:latin typeface="Century" panose="02040604050505020304" pitchFamily="18" charset="0"/>
                <a:ea typeface="ＭＳ 明朝" panose="02020609040205080304" pitchFamily="17" charset="-128"/>
              </a:rPr>
              <a:t>・低すぎる</a:t>
            </a:r>
            <a:r>
              <a:rPr lang="en-US" altLang="ja-JP" sz="2400" dirty="0" err="1">
                <a:latin typeface="Century" panose="02040604050505020304" pitchFamily="18" charset="0"/>
                <a:ea typeface="ＭＳ 明朝" panose="02020609040205080304" pitchFamily="17" charset="-128"/>
              </a:rPr>
              <a:t>Venc</a:t>
            </a:r>
            <a:r>
              <a:rPr lang="ja-JP" altLang="en-US" sz="2400" dirty="0">
                <a:latin typeface="Century" panose="02040604050505020304" pitchFamily="18" charset="0"/>
                <a:ea typeface="ＭＳ 明朝" panose="02020609040205080304" pitchFamily="17" charset="-128"/>
              </a:rPr>
              <a:t>は</a:t>
            </a:r>
            <a:r>
              <a:rPr lang="en-US" altLang="ja-JP" sz="2400" dirty="0">
                <a:latin typeface="Century" panose="02040604050505020304" pitchFamily="18" charset="0"/>
                <a:ea typeface="ＭＳ 明朝" panose="02020609040205080304" pitchFamily="17" charset="-128"/>
              </a:rPr>
              <a:t>Aliasing</a:t>
            </a:r>
            <a:r>
              <a:rPr lang="ja-JP" altLang="en-US" sz="2400" dirty="0">
                <a:latin typeface="Century" panose="02040604050505020304" pitchFamily="18" charset="0"/>
                <a:ea typeface="ＭＳ 明朝" panose="02020609040205080304" pitchFamily="17" charset="-128"/>
              </a:rPr>
              <a:t>、高すぎる</a:t>
            </a:r>
            <a:r>
              <a:rPr lang="en-US" altLang="ja-JP" sz="2400" dirty="0" err="1">
                <a:latin typeface="Century" panose="02040604050505020304" pitchFamily="18" charset="0"/>
                <a:ea typeface="ＭＳ 明朝" panose="02020609040205080304" pitchFamily="17" charset="-128"/>
              </a:rPr>
              <a:t>Venc</a:t>
            </a:r>
            <a:r>
              <a:rPr lang="ja-JP" altLang="en-US" sz="2400" dirty="0">
                <a:latin typeface="Century" panose="02040604050505020304" pitchFamily="18" charset="0"/>
                <a:ea typeface="ＭＳ 明朝" panose="02020609040205080304" pitchFamily="17" charset="-128"/>
              </a:rPr>
              <a:t>は</a:t>
            </a:r>
            <a:r>
              <a:rPr lang="en-US" altLang="ja-JP" sz="2400" dirty="0">
                <a:latin typeface="Century" panose="02040604050505020304" pitchFamily="18" charset="0"/>
                <a:ea typeface="ＭＳ 明朝" panose="02020609040205080304" pitchFamily="17" charset="-128"/>
              </a:rPr>
              <a:t>VNR</a:t>
            </a:r>
            <a:r>
              <a:rPr lang="ja-JP" altLang="en-US" sz="2400" dirty="0">
                <a:latin typeface="Century" panose="02040604050505020304" pitchFamily="18" charset="0"/>
                <a:ea typeface="ＭＳ 明朝" panose="02020609040205080304" pitchFamily="17" charset="-128"/>
              </a:rPr>
              <a:t>低下を招く</a:t>
            </a:r>
            <a:endParaRPr lang="en-US" altLang="ja-JP" sz="2400" dirty="0">
              <a:latin typeface="Century" panose="02040604050505020304" pitchFamily="18" charset="0"/>
              <a:ea typeface="ＭＳ 明朝" panose="02020609040205080304" pitchFamily="17" charset="-128"/>
            </a:endParaRPr>
          </a:p>
        </p:txBody>
      </p:sp>
      <p:sp>
        <p:nvSpPr>
          <p:cNvPr id="10" name="コンテンツ プレースホルダー 2">
            <a:extLst>
              <a:ext uri="{FF2B5EF4-FFF2-40B4-BE49-F238E27FC236}">
                <a16:creationId xmlns:a16="http://schemas.microsoft.com/office/drawing/2014/main" id="{D4C5E333-7A98-497C-AE02-EDE2C8F39EA0}"/>
              </a:ext>
            </a:extLst>
          </p:cNvPr>
          <p:cNvSpPr txBox="1">
            <a:spLocks/>
          </p:cNvSpPr>
          <p:nvPr/>
        </p:nvSpPr>
        <p:spPr>
          <a:xfrm>
            <a:off x="647114" y="65335"/>
            <a:ext cx="7934179" cy="812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4400" dirty="0">
                <a:latin typeface="Century" panose="02040604050505020304" pitchFamily="18" charset="0"/>
                <a:ea typeface="ＭＳ 明朝" panose="02020609040205080304" pitchFamily="17" charset="-128"/>
              </a:rPr>
              <a:t>PC-MRI</a:t>
            </a:r>
            <a:r>
              <a:rPr lang="ja-JP" altLang="en-US" sz="4400" dirty="0">
                <a:latin typeface="Century" panose="02040604050505020304" pitchFamily="18" charset="0"/>
                <a:ea typeface="ＭＳ 明朝" panose="02020609040205080304" pitchFamily="17" charset="-128"/>
              </a:rPr>
              <a:t>の原理②</a:t>
            </a:r>
            <a:endParaRPr lang="en-US" altLang="ja-JP" sz="4400" dirty="0">
              <a:latin typeface="Century" panose="02040604050505020304" pitchFamily="18" charset="0"/>
              <a:ea typeface="ＭＳ 明朝" panose="02020609040205080304" pitchFamily="17" charset="-128"/>
            </a:endParaRPr>
          </a:p>
        </p:txBody>
      </p:sp>
      <p:pic>
        <p:nvPicPr>
          <p:cNvPr id="9" name="図 8">
            <a:extLst>
              <a:ext uri="{FF2B5EF4-FFF2-40B4-BE49-F238E27FC236}">
                <a16:creationId xmlns:a16="http://schemas.microsoft.com/office/drawing/2014/main" id="{717E0D59-9DC0-4DEE-8796-29DDD5E21F04}"/>
              </a:ext>
            </a:extLst>
          </p:cNvPr>
          <p:cNvPicPr>
            <a:picLocks noChangeAspect="1"/>
          </p:cNvPicPr>
          <p:nvPr/>
        </p:nvPicPr>
        <p:blipFill>
          <a:blip r:embed="rId3"/>
          <a:stretch>
            <a:fillRect/>
          </a:stretch>
        </p:blipFill>
        <p:spPr>
          <a:xfrm>
            <a:off x="63305" y="806156"/>
            <a:ext cx="7387318" cy="4586698"/>
          </a:xfrm>
          <a:prstGeom prst="rect">
            <a:avLst/>
          </a:prstGeom>
        </p:spPr>
      </p:pic>
      <p:pic>
        <p:nvPicPr>
          <p:cNvPr id="4" name="図 3">
            <a:extLst>
              <a:ext uri="{FF2B5EF4-FFF2-40B4-BE49-F238E27FC236}">
                <a16:creationId xmlns:a16="http://schemas.microsoft.com/office/drawing/2014/main" id="{E9127B6F-775C-4149-A722-5BFBA81AB9AA}"/>
              </a:ext>
            </a:extLst>
          </p:cNvPr>
          <p:cNvPicPr>
            <a:picLocks noChangeAspect="1"/>
          </p:cNvPicPr>
          <p:nvPr/>
        </p:nvPicPr>
        <p:blipFill>
          <a:blip r:embed="rId4"/>
          <a:stretch>
            <a:fillRect/>
          </a:stretch>
        </p:blipFill>
        <p:spPr>
          <a:xfrm>
            <a:off x="8620098" y="4250967"/>
            <a:ext cx="2603015" cy="2589667"/>
          </a:xfrm>
          <a:prstGeom prst="rect">
            <a:avLst/>
          </a:prstGeom>
        </p:spPr>
      </p:pic>
      <p:pic>
        <p:nvPicPr>
          <p:cNvPr id="11" name="図 10">
            <a:extLst>
              <a:ext uri="{FF2B5EF4-FFF2-40B4-BE49-F238E27FC236}">
                <a16:creationId xmlns:a16="http://schemas.microsoft.com/office/drawing/2014/main" id="{9DDAE889-516E-4762-B4F7-20E4B105682D}"/>
              </a:ext>
            </a:extLst>
          </p:cNvPr>
          <p:cNvPicPr>
            <a:picLocks noChangeAspect="1"/>
          </p:cNvPicPr>
          <p:nvPr/>
        </p:nvPicPr>
        <p:blipFill>
          <a:blip r:embed="rId5"/>
          <a:stretch>
            <a:fillRect/>
          </a:stretch>
        </p:blipFill>
        <p:spPr>
          <a:xfrm>
            <a:off x="7539068" y="17585"/>
            <a:ext cx="4589627" cy="4263991"/>
          </a:xfrm>
          <a:prstGeom prst="rect">
            <a:avLst/>
          </a:prstGeom>
        </p:spPr>
      </p:pic>
    </p:spTree>
    <p:extLst>
      <p:ext uri="{BB962C8B-B14F-4D97-AF65-F5344CB8AC3E}">
        <p14:creationId xmlns:p14="http://schemas.microsoft.com/office/powerpoint/2010/main" val="4189776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177800"/>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962856" y="1293396"/>
            <a:ext cx="10515600" cy="5755103"/>
          </a:xfrm>
        </p:spPr>
        <p:txBody>
          <a:bodyPr>
            <a:normAutofit/>
          </a:bodyPr>
          <a:lstStyle/>
          <a:p>
            <a:pPr marL="514350" indent="-514350">
              <a:lnSpc>
                <a:spcPct val="150000"/>
              </a:lnSpc>
              <a:buAutoNum type="arabicPeriod"/>
            </a:pPr>
            <a:r>
              <a:rPr kumimoji="1" lang="ja-JP" altLang="en-US" dirty="0">
                <a:latin typeface="ＭＳ 明朝" panose="02020609040205080304" pitchFamily="17" charset="-128"/>
                <a:ea typeface="ＭＳ 明朝" panose="02020609040205080304" pitchFamily="17" charset="-128"/>
              </a:rPr>
              <a:t>脳神経外科領域における</a:t>
            </a:r>
            <a:r>
              <a:rPr lang="en-US" altLang="ja-JP" dirty="0">
                <a:ea typeface="ＭＳ 明朝" panose="02020609040205080304" pitchFamily="17" charset="-128"/>
              </a:rPr>
              <a:t>Phase</a:t>
            </a:r>
            <a:r>
              <a:rPr lang="ja-JP" altLang="en-US" dirty="0">
                <a:ea typeface="ＭＳ 明朝" panose="02020609040205080304" pitchFamily="17" charset="-128"/>
              </a:rPr>
              <a:t> </a:t>
            </a:r>
            <a:r>
              <a:rPr lang="en-US" altLang="ja-JP" dirty="0">
                <a:ea typeface="ＭＳ 明朝" panose="02020609040205080304" pitchFamily="17" charset="-128"/>
              </a:rPr>
              <a:t>contrast MRI</a:t>
            </a:r>
            <a:r>
              <a:rPr lang="ja-JP" altLang="en-US" dirty="0">
                <a:ea typeface="ＭＳ 明朝" panose="02020609040205080304" pitchFamily="17" charset="-128"/>
              </a:rPr>
              <a:t>の臨床研究</a:t>
            </a:r>
            <a:endParaRPr lang="en-US" altLang="ja-JP" dirty="0">
              <a:latin typeface="+mj-ea"/>
              <a:ea typeface="+mj-ea"/>
            </a:endParaRPr>
          </a:p>
          <a:p>
            <a:pPr marL="0" indent="0">
              <a:lnSpc>
                <a:spcPct val="150000"/>
              </a:lnSpc>
              <a:buNone/>
            </a:pPr>
            <a:r>
              <a:rPr lang="en-US" altLang="ja-JP" dirty="0">
                <a:latin typeface="+mj-ea"/>
                <a:ea typeface="+mj-ea"/>
              </a:rPr>
              <a:t>	a.</a:t>
            </a:r>
            <a:r>
              <a:rPr kumimoji="1" lang="ja-JP" altLang="en-US" dirty="0">
                <a:latin typeface="ＭＳ 明朝" panose="02020609040205080304" pitchFamily="17" charset="-128"/>
                <a:ea typeface="ＭＳ 明朝" panose="02020609040205080304" pitchFamily="17" charset="-128"/>
              </a:rPr>
              <a:t>脳動静脈奇形に対する</a:t>
            </a:r>
            <a:r>
              <a:rPr kumimoji="1" lang="en-US" altLang="ja-JP" dirty="0">
                <a:ea typeface="ＭＳ 明朝" panose="02020609040205080304" pitchFamily="17" charset="-128"/>
              </a:rPr>
              <a:t>PC MRI</a:t>
            </a:r>
            <a:r>
              <a:rPr kumimoji="1" lang="ja-JP" altLang="en-US" dirty="0">
                <a:latin typeface="ＭＳ 明朝" panose="02020609040205080304" pitchFamily="17" charset="-128"/>
                <a:ea typeface="ＭＳ 明朝" panose="02020609040205080304" pitchFamily="17" charset="-128"/>
              </a:rPr>
              <a:t>を用いた定量的血流解析</a:t>
            </a: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	</a:t>
            </a:r>
            <a:r>
              <a:rPr lang="en-US" altLang="ja-JP" dirty="0">
                <a:solidFill>
                  <a:schemeClr val="bg1">
                    <a:lumMod val="65000"/>
                    <a:lumOff val="35000"/>
                  </a:schemeClr>
                </a:solidFill>
                <a:latin typeface="+mj-lt"/>
                <a:ea typeface="ＭＳ 明朝" panose="02020609040205080304" pitchFamily="17" charset="-128"/>
              </a:rPr>
              <a:t>b. </a:t>
            </a:r>
            <a:r>
              <a:rPr lang="ja-JP" altLang="en-US" dirty="0">
                <a:solidFill>
                  <a:schemeClr val="bg1">
                    <a:lumMod val="65000"/>
                    <a:lumOff val="35000"/>
                  </a:schemeClr>
                </a:solidFill>
                <a:latin typeface="+mj-ea"/>
                <a:ea typeface="+mj-ea"/>
              </a:rPr>
              <a:t>血管芽腫における微小血管の流れの可視化</a:t>
            </a:r>
            <a:endParaRPr lang="en-US" altLang="ja-JP" dirty="0">
              <a:solidFill>
                <a:schemeClr val="bg1">
                  <a:lumMod val="65000"/>
                  <a:lumOff val="35000"/>
                </a:schemeClr>
              </a:solidFill>
              <a:latin typeface="+mj-ea"/>
              <a:ea typeface="+mj-ea"/>
            </a:endParaRPr>
          </a:p>
          <a:p>
            <a:pPr marL="0" indent="0">
              <a:lnSpc>
                <a:spcPct val="150000"/>
              </a:lnSpc>
              <a:buNone/>
            </a:pPr>
            <a:endParaRPr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65000"/>
                    <a:lumOff val="35000"/>
                  </a:schemeClr>
                </a:solidFill>
                <a:latin typeface="ＭＳ 明朝" panose="02020609040205080304" pitchFamily="17" charset="-128"/>
                <a:ea typeface="ＭＳ 明朝" panose="02020609040205080304" pitchFamily="17" charset="-128"/>
              </a:rPr>
              <a:t>2. </a:t>
            </a:r>
            <a:r>
              <a:rPr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脳神経外科領域における機械学習の臨床研究</a:t>
            </a:r>
            <a:endParaRPr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65000"/>
                    <a:lumOff val="35000"/>
                  </a:schemeClr>
                </a:solidFill>
                <a:latin typeface="ＭＳ 明朝" panose="02020609040205080304" pitchFamily="17" charset="-128"/>
                <a:ea typeface="ＭＳ 明朝" panose="02020609040205080304" pitchFamily="17" charset="-128"/>
              </a:rPr>
              <a:t>	a. </a:t>
            </a:r>
            <a:r>
              <a:rPr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腫瘍の硬さを予測する深層学習モデルの開発</a:t>
            </a:r>
            <a:endParaRPr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680476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425DD3-68AC-4963-BEF3-2F3BB16544AF}"/>
              </a:ext>
            </a:extLst>
          </p:cNvPr>
          <p:cNvSpPr>
            <a:spLocks noGrp="1"/>
          </p:cNvSpPr>
          <p:nvPr>
            <p:ph type="title"/>
          </p:nvPr>
        </p:nvSpPr>
        <p:spPr/>
        <p:txBody>
          <a:bodyPr/>
          <a:lstStyle/>
          <a:p>
            <a:r>
              <a:rPr kumimoji="1" lang="en-US" altLang="ja-JP" dirty="0"/>
              <a:t>Method</a:t>
            </a:r>
            <a:r>
              <a:rPr kumimoji="1" lang="ja-JP" altLang="en-US" dirty="0"/>
              <a:t>③　</a:t>
            </a:r>
            <a:r>
              <a:rPr lang="ja-JP" altLang="en-US" dirty="0"/>
              <a:t>～</a:t>
            </a:r>
            <a:r>
              <a:rPr kumimoji="1" lang="ja-JP" altLang="en-US" dirty="0"/>
              <a:t>解析法について～</a:t>
            </a:r>
          </a:p>
        </p:txBody>
      </p:sp>
      <p:sp>
        <p:nvSpPr>
          <p:cNvPr id="3" name="コンテンツ プレースホルダー 2">
            <a:extLst>
              <a:ext uri="{FF2B5EF4-FFF2-40B4-BE49-F238E27FC236}">
                <a16:creationId xmlns:a16="http://schemas.microsoft.com/office/drawing/2014/main" id="{666EECC6-1BE3-444B-87E0-40CD0F5CEE25}"/>
              </a:ext>
            </a:extLst>
          </p:cNvPr>
          <p:cNvSpPr>
            <a:spLocks noGrp="1"/>
          </p:cNvSpPr>
          <p:nvPr>
            <p:ph idx="1"/>
          </p:nvPr>
        </p:nvSpPr>
        <p:spPr>
          <a:xfrm>
            <a:off x="838200" y="1562470"/>
            <a:ext cx="10515600" cy="4614493"/>
          </a:xfrm>
        </p:spPr>
        <p:txBody>
          <a:bodyPr>
            <a:normAutofit lnSpcReduction="10000"/>
          </a:bodyPr>
          <a:lstStyle/>
          <a:p>
            <a:r>
              <a:rPr kumimoji="1" lang="ja-JP" altLang="en-US" dirty="0"/>
              <a:t>解析は全て</a:t>
            </a:r>
            <a:r>
              <a:rPr kumimoji="1" lang="en-US" altLang="ja-JP" dirty="0"/>
              <a:t>IV-FLOW (MAXNET, JAPAN) </a:t>
            </a:r>
            <a:r>
              <a:rPr kumimoji="1" lang="ja-JP" altLang="en-US" dirty="0"/>
              <a:t>を用いて施行した。</a:t>
            </a:r>
            <a:endParaRPr kumimoji="1" lang="en-US" altLang="ja-JP" dirty="0"/>
          </a:p>
          <a:p>
            <a:endParaRPr lang="en-US" altLang="ja-JP" dirty="0"/>
          </a:p>
          <a:p>
            <a:r>
              <a:rPr lang="en-US" altLang="ja-JP" dirty="0"/>
              <a:t>Magnitude</a:t>
            </a:r>
            <a:r>
              <a:rPr lang="ja-JP" altLang="en-US" dirty="0"/>
              <a:t>から得られた血管データに対して</a:t>
            </a:r>
            <a:r>
              <a:rPr kumimoji="1" lang="ja-JP" altLang="en-US" dirty="0"/>
              <a:t>中心線を引き、それに直行する断面で血管の</a:t>
            </a:r>
            <a:r>
              <a:rPr lang="ja-JP" altLang="en-US" dirty="0"/>
              <a:t>断面積と流速を計測し、そこから流量</a:t>
            </a:r>
            <a:r>
              <a:rPr kumimoji="1" lang="ja-JP" altLang="en-US" dirty="0"/>
              <a:t>を測定した。</a:t>
            </a:r>
            <a:endParaRPr kumimoji="1" lang="en-US" altLang="ja-JP" dirty="0"/>
          </a:p>
          <a:p>
            <a:endParaRPr lang="en-US" altLang="ja-JP" dirty="0"/>
          </a:p>
          <a:p>
            <a:r>
              <a:rPr kumimoji="1" lang="en-US" altLang="ja-JP" dirty="0"/>
              <a:t>A2,</a:t>
            </a:r>
            <a:r>
              <a:rPr kumimoji="1" lang="ja-JP" altLang="en-US" dirty="0"/>
              <a:t> </a:t>
            </a:r>
            <a:r>
              <a:rPr kumimoji="1" lang="en-US" altLang="ja-JP" dirty="0"/>
              <a:t>M1,</a:t>
            </a:r>
            <a:r>
              <a:rPr kumimoji="1" lang="ja-JP" altLang="en-US" dirty="0"/>
              <a:t> </a:t>
            </a:r>
            <a:r>
              <a:rPr kumimoji="1" lang="en-US" altLang="ja-JP" dirty="0"/>
              <a:t>P2,</a:t>
            </a:r>
            <a:r>
              <a:rPr kumimoji="1" lang="ja-JP" altLang="en-US" dirty="0"/>
              <a:t> </a:t>
            </a:r>
            <a:r>
              <a:rPr kumimoji="1" lang="en-US" altLang="ja-JP" dirty="0"/>
              <a:t>Drainer</a:t>
            </a:r>
            <a:r>
              <a:rPr kumimoji="1" lang="ja-JP" altLang="en-US" dirty="0"/>
              <a:t>各々の測定部位については、当該血管のなるべく</a:t>
            </a:r>
            <a:r>
              <a:rPr kumimoji="1" lang="en-US" altLang="ja-JP" dirty="0"/>
              <a:t>Proximal</a:t>
            </a:r>
            <a:r>
              <a:rPr kumimoji="1" lang="ja-JP" altLang="en-US" dirty="0"/>
              <a:t>かつ層流となっていることを条件とした。</a:t>
            </a:r>
            <a:endParaRPr kumimoji="1" lang="en-US" altLang="ja-JP" dirty="0"/>
          </a:p>
          <a:p>
            <a:endParaRPr kumimoji="1" lang="en-US" altLang="ja-JP" dirty="0"/>
          </a:p>
          <a:p>
            <a:r>
              <a:rPr kumimoji="1" lang="en-US" altLang="ja-JP" dirty="0"/>
              <a:t>Aliasing</a:t>
            </a:r>
            <a:r>
              <a:rPr kumimoji="1" lang="ja-JP" altLang="en-US" dirty="0"/>
              <a:t>を生じている症例については次のように処理した。</a:t>
            </a:r>
          </a:p>
        </p:txBody>
      </p:sp>
    </p:spTree>
    <p:extLst>
      <p:ext uri="{BB962C8B-B14F-4D97-AF65-F5344CB8AC3E}">
        <p14:creationId xmlns:p14="http://schemas.microsoft.com/office/powerpoint/2010/main" val="3549757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FB2CA-1D84-4998-9861-837FCE88535D}"/>
              </a:ext>
            </a:extLst>
          </p:cNvPr>
          <p:cNvSpPr>
            <a:spLocks noGrp="1"/>
          </p:cNvSpPr>
          <p:nvPr>
            <p:ph type="title"/>
          </p:nvPr>
        </p:nvSpPr>
        <p:spPr>
          <a:xfrm>
            <a:off x="970671" y="-9921"/>
            <a:ext cx="10515600" cy="1325563"/>
          </a:xfrm>
        </p:spPr>
        <p:txBody>
          <a:bodyPr/>
          <a:lstStyle/>
          <a:p>
            <a:r>
              <a:rPr lang="en-US" altLang="ja-JP" dirty="0"/>
              <a:t>Background</a:t>
            </a:r>
            <a:r>
              <a:rPr lang="ja-JP" altLang="en-US" dirty="0"/>
              <a:t>②</a:t>
            </a:r>
            <a:endParaRPr kumimoji="1" lang="ja-JP" altLang="en-US" dirty="0"/>
          </a:p>
        </p:txBody>
      </p:sp>
      <p:sp>
        <p:nvSpPr>
          <p:cNvPr id="3" name="コンテンツ プレースホルダー 2">
            <a:extLst>
              <a:ext uri="{FF2B5EF4-FFF2-40B4-BE49-F238E27FC236}">
                <a16:creationId xmlns:a16="http://schemas.microsoft.com/office/drawing/2014/main" id="{DCB7CD4B-EC5B-45C2-AF3F-6D58B392A41C}"/>
              </a:ext>
            </a:extLst>
          </p:cNvPr>
          <p:cNvSpPr>
            <a:spLocks noGrp="1"/>
          </p:cNvSpPr>
          <p:nvPr>
            <p:ph idx="1"/>
          </p:nvPr>
        </p:nvSpPr>
        <p:spPr>
          <a:xfrm>
            <a:off x="1112520" y="4610275"/>
            <a:ext cx="9825111" cy="5050301"/>
          </a:xfrm>
        </p:spPr>
        <p:txBody>
          <a:bodyPr>
            <a:normAutofit/>
          </a:bodyPr>
          <a:lstStyle/>
          <a:p>
            <a:pPr marL="0" indent="0">
              <a:lnSpc>
                <a:spcPct val="110000"/>
              </a:lnSpc>
              <a:buNone/>
            </a:pPr>
            <a:r>
              <a:rPr kumimoji="1" lang="ja-JP" altLang="en-US" dirty="0"/>
              <a:t>・出血リスクを調査した研究は多数あり、破裂の既往が最も重要視されている。</a:t>
            </a:r>
            <a:endParaRPr kumimoji="1" lang="en-US" altLang="ja-JP" dirty="0"/>
          </a:p>
          <a:p>
            <a:pPr marL="0" indent="0">
              <a:lnSpc>
                <a:spcPct val="110000"/>
              </a:lnSpc>
              <a:buNone/>
            </a:pPr>
            <a:r>
              <a:rPr lang="ja-JP" altLang="en-US" dirty="0"/>
              <a:t>・破裂の既往</a:t>
            </a:r>
            <a:r>
              <a:rPr kumimoji="1" lang="ja-JP" altLang="en-US" dirty="0"/>
              <a:t>以外の出血リスク因子としては、</a:t>
            </a:r>
            <a:r>
              <a:rPr kumimoji="1" lang="en-US" altLang="ja-JP" dirty="0"/>
              <a:t>nidus</a:t>
            </a:r>
            <a:r>
              <a:rPr kumimoji="1" lang="ja-JP" altLang="en-US" dirty="0"/>
              <a:t>の深部局在、独占的な深部静脈流出、動脈瘤の合併などが挙がる。</a:t>
            </a:r>
            <a:endParaRPr lang="en-US" altLang="ja-JP" dirty="0"/>
          </a:p>
          <a:p>
            <a:pPr marL="0" indent="0">
              <a:buNone/>
            </a:pPr>
            <a:endParaRPr lang="en-US" altLang="ja-JP" dirty="0"/>
          </a:p>
        </p:txBody>
      </p:sp>
      <p:pic>
        <p:nvPicPr>
          <p:cNvPr id="4" name="図 3">
            <a:extLst>
              <a:ext uri="{FF2B5EF4-FFF2-40B4-BE49-F238E27FC236}">
                <a16:creationId xmlns:a16="http://schemas.microsoft.com/office/drawing/2014/main" id="{7220751B-B4EE-455C-92D0-E29D6A55514B}"/>
              </a:ext>
            </a:extLst>
          </p:cNvPr>
          <p:cNvPicPr>
            <a:picLocks noChangeAspect="1"/>
          </p:cNvPicPr>
          <p:nvPr/>
        </p:nvPicPr>
        <p:blipFill>
          <a:blip r:embed="rId2"/>
          <a:stretch>
            <a:fillRect/>
          </a:stretch>
        </p:blipFill>
        <p:spPr>
          <a:xfrm>
            <a:off x="0" y="1113167"/>
            <a:ext cx="12192000" cy="3036802"/>
          </a:xfrm>
          <a:prstGeom prst="rect">
            <a:avLst/>
          </a:prstGeom>
        </p:spPr>
      </p:pic>
      <p:sp>
        <p:nvSpPr>
          <p:cNvPr id="5" name="テキスト ボックス 4">
            <a:extLst>
              <a:ext uri="{FF2B5EF4-FFF2-40B4-BE49-F238E27FC236}">
                <a16:creationId xmlns:a16="http://schemas.microsoft.com/office/drawing/2014/main" id="{0F1A8201-974F-4105-BB99-CC31E2E5A8BC}"/>
              </a:ext>
            </a:extLst>
          </p:cNvPr>
          <p:cNvSpPr txBox="1"/>
          <p:nvPr/>
        </p:nvSpPr>
        <p:spPr>
          <a:xfrm>
            <a:off x="3609535" y="4149969"/>
            <a:ext cx="4972929" cy="400110"/>
          </a:xfrm>
          <a:prstGeom prst="rect">
            <a:avLst/>
          </a:prstGeom>
          <a:noFill/>
        </p:spPr>
        <p:txBody>
          <a:bodyPr wrap="square" rtlCol="0">
            <a:spAutoFit/>
          </a:bodyPr>
          <a:lstStyle/>
          <a:p>
            <a:r>
              <a:rPr lang="en-US" altLang="ja-JP" sz="2000" dirty="0"/>
              <a:t>From</a:t>
            </a:r>
            <a:r>
              <a:rPr lang="ja-JP" altLang="en-US" sz="2000" dirty="0"/>
              <a:t> </a:t>
            </a:r>
            <a:r>
              <a:rPr lang="en-US" altLang="ja-JP" sz="2000" dirty="0"/>
              <a:t>Gross et al., </a:t>
            </a:r>
            <a:r>
              <a:rPr lang="en-US" altLang="ja-JP" sz="2000" i="1" dirty="0"/>
              <a:t>J Neurosurgery</a:t>
            </a:r>
            <a:r>
              <a:rPr lang="en-US" altLang="ja-JP" sz="2000" dirty="0"/>
              <a:t> 2013</a:t>
            </a:r>
            <a:endParaRPr kumimoji="1" lang="ja-JP" altLang="en-US" sz="2000" dirty="0"/>
          </a:p>
        </p:txBody>
      </p:sp>
    </p:spTree>
    <p:extLst>
      <p:ext uri="{BB962C8B-B14F-4D97-AF65-F5344CB8AC3E}">
        <p14:creationId xmlns:p14="http://schemas.microsoft.com/office/powerpoint/2010/main" val="3084288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FB2CA-1D84-4998-9861-837FCE88535D}"/>
              </a:ext>
            </a:extLst>
          </p:cNvPr>
          <p:cNvSpPr>
            <a:spLocks noGrp="1"/>
          </p:cNvSpPr>
          <p:nvPr>
            <p:ph type="title"/>
          </p:nvPr>
        </p:nvSpPr>
        <p:spPr>
          <a:xfrm>
            <a:off x="1136306" y="-121"/>
            <a:ext cx="10515600" cy="1325563"/>
          </a:xfrm>
        </p:spPr>
        <p:txBody>
          <a:bodyPr/>
          <a:lstStyle/>
          <a:p>
            <a:r>
              <a:rPr lang="en-US" altLang="ja-JP" dirty="0"/>
              <a:t>Background</a:t>
            </a:r>
            <a:r>
              <a:rPr lang="ja-JP" altLang="en-US" dirty="0"/>
              <a:t>③</a:t>
            </a:r>
            <a:endParaRPr kumimoji="1" lang="ja-JP" altLang="en-US" dirty="0"/>
          </a:p>
        </p:txBody>
      </p:sp>
      <p:sp>
        <p:nvSpPr>
          <p:cNvPr id="3" name="コンテンツ プレースホルダー 2">
            <a:extLst>
              <a:ext uri="{FF2B5EF4-FFF2-40B4-BE49-F238E27FC236}">
                <a16:creationId xmlns:a16="http://schemas.microsoft.com/office/drawing/2014/main" id="{DCB7CD4B-EC5B-45C2-AF3F-6D58B392A41C}"/>
              </a:ext>
            </a:extLst>
          </p:cNvPr>
          <p:cNvSpPr>
            <a:spLocks noGrp="1"/>
          </p:cNvSpPr>
          <p:nvPr>
            <p:ph idx="1"/>
          </p:nvPr>
        </p:nvSpPr>
        <p:spPr>
          <a:xfrm>
            <a:off x="949569" y="4381288"/>
            <a:ext cx="10192043" cy="2249129"/>
          </a:xfrm>
        </p:spPr>
        <p:txBody>
          <a:bodyPr>
            <a:normAutofit/>
          </a:bodyPr>
          <a:lstStyle/>
          <a:p>
            <a:pPr marL="0" indent="0">
              <a:lnSpc>
                <a:spcPct val="110000"/>
              </a:lnSpc>
              <a:buNone/>
            </a:pPr>
            <a:r>
              <a:rPr lang="ja-JP" altLang="en-US" dirty="0"/>
              <a:t>・破裂例と未破裂例の</a:t>
            </a:r>
            <a:r>
              <a:rPr lang="en-US" altLang="ja-JP" dirty="0"/>
              <a:t>MTT</a:t>
            </a:r>
            <a:r>
              <a:rPr lang="ja-JP" altLang="en-US" dirty="0"/>
              <a:t>を比較した研究。</a:t>
            </a:r>
            <a:endParaRPr lang="en-US" altLang="ja-JP" dirty="0"/>
          </a:p>
          <a:p>
            <a:pPr marL="0" indent="0">
              <a:lnSpc>
                <a:spcPct val="110000"/>
              </a:lnSpc>
              <a:buNone/>
            </a:pPr>
            <a:r>
              <a:rPr lang="ja-JP" altLang="en-US" dirty="0"/>
              <a:t>・破裂例は未破裂例と比較して、</a:t>
            </a:r>
            <a:r>
              <a:rPr lang="en-US" altLang="ja-JP" dirty="0"/>
              <a:t>DV</a:t>
            </a:r>
            <a:r>
              <a:rPr lang="ja-JP" altLang="en-US" dirty="0"/>
              <a:t> </a:t>
            </a:r>
            <a:r>
              <a:rPr lang="en-US" altLang="ja-JP" dirty="0"/>
              <a:t>MTT/FA</a:t>
            </a:r>
            <a:r>
              <a:rPr lang="ja-JP" altLang="en-US" dirty="0"/>
              <a:t> </a:t>
            </a:r>
            <a:r>
              <a:rPr lang="en-US" altLang="ja-JP" dirty="0"/>
              <a:t>MTT</a:t>
            </a:r>
            <a:r>
              <a:rPr lang="ja-JP" altLang="en-US" dirty="0"/>
              <a:t>が高かった。</a:t>
            </a:r>
            <a:endParaRPr lang="en-US" altLang="ja-JP" dirty="0"/>
          </a:p>
          <a:p>
            <a:pPr marL="0" indent="0">
              <a:lnSpc>
                <a:spcPct val="110000"/>
              </a:lnSpc>
              <a:buNone/>
            </a:pPr>
            <a:r>
              <a:rPr lang="ja-JP" altLang="en-US" dirty="0"/>
              <a:t>・</a:t>
            </a:r>
            <a:r>
              <a:rPr lang="en-US" altLang="ja-JP" dirty="0"/>
              <a:t>Nidus</a:t>
            </a:r>
            <a:r>
              <a:rPr lang="ja-JP" altLang="en-US" dirty="0"/>
              <a:t>の血流の不均衡性が破裂の原因として考えられたが、</a:t>
            </a:r>
            <a:r>
              <a:rPr lang="en-US" altLang="ja-JP" dirty="0"/>
              <a:t>DSA</a:t>
            </a:r>
            <a:r>
              <a:rPr lang="ja-JP" altLang="en-US" dirty="0"/>
              <a:t>では</a:t>
            </a:r>
            <a:r>
              <a:rPr lang="en-US" altLang="ja-JP" dirty="0"/>
              <a:t>Flow</a:t>
            </a:r>
            <a:r>
              <a:rPr lang="ja-JP" altLang="en-US" dirty="0"/>
              <a:t>自体の定量的な解析は困難であった。</a:t>
            </a:r>
            <a:endParaRPr lang="en-US" altLang="ja-JP" dirty="0"/>
          </a:p>
          <a:p>
            <a:pPr marL="0" indent="0">
              <a:lnSpc>
                <a:spcPct val="110000"/>
              </a:lnSpc>
              <a:buNone/>
            </a:pPr>
            <a:endParaRPr lang="en-US" altLang="ja-JP" dirty="0"/>
          </a:p>
          <a:p>
            <a:pPr marL="0" indent="0">
              <a:lnSpc>
                <a:spcPct val="110000"/>
              </a:lnSpc>
              <a:buNone/>
            </a:pPr>
            <a:endParaRPr lang="en-US" altLang="ja-JP" dirty="0"/>
          </a:p>
        </p:txBody>
      </p:sp>
      <p:pic>
        <p:nvPicPr>
          <p:cNvPr id="4" name="図 3">
            <a:extLst>
              <a:ext uri="{FF2B5EF4-FFF2-40B4-BE49-F238E27FC236}">
                <a16:creationId xmlns:a16="http://schemas.microsoft.com/office/drawing/2014/main" id="{F7200199-800F-4009-91A0-6531AD9E45F7}"/>
              </a:ext>
            </a:extLst>
          </p:cNvPr>
          <p:cNvPicPr>
            <a:picLocks noChangeAspect="1"/>
          </p:cNvPicPr>
          <p:nvPr/>
        </p:nvPicPr>
        <p:blipFill rotWithShape="1">
          <a:blip r:embed="rId3"/>
          <a:srcRect l="980" t="1970" r="2623" b="1511"/>
          <a:stretch/>
        </p:blipFill>
        <p:spPr>
          <a:xfrm>
            <a:off x="181695" y="1108850"/>
            <a:ext cx="2704276" cy="2806745"/>
          </a:xfrm>
          <a:prstGeom prst="rect">
            <a:avLst/>
          </a:prstGeom>
        </p:spPr>
      </p:pic>
      <p:pic>
        <p:nvPicPr>
          <p:cNvPr id="5" name="図 4">
            <a:extLst>
              <a:ext uri="{FF2B5EF4-FFF2-40B4-BE49-F238E27FC236}">
                <a16:creationId xmlns:a16="http://schemas.microsoft.com/office/drawing/2014/main" id="{C7A5EAF7-7A58-4D37-9597-9158D31BCBFC}"/>
              </a:ext>
            </a:extLst>
          </p:cNvPr>
          <p:cNvPicPr>
            <a:picLocks noChangeAspect="1"/>
          </p:cNvPicPr>
          <p:nvPr/>
        </p:nvPicPr>
        <p:blipFill>
          <a:blip r:embed="rId4"/>
          <a:stretch>
            <a:fillRect/>
          </a:stretch>
        </p:blipFill>
        <p:spPr>
          <a:xfrm>
            <a:off x="2922177" y="1108850"/>
            <a:ext cx="2352365" cy="2806745"/>
          </a:xfrm>
          <a:prstGeom prst="rect">
            <a:avLst/>
          </a:prstGeom>
        </p:spPr>
      </p:pic>
      <p:pic>
        <p:nvPicPr>
          <p:cNvPr id="7" name="図 6">
            <a:extLst>
              <a:ext uri="{FF2B5EF4-FFF2-40B4-BE49-F238E27FC236}">
                <a16:creationId xmlns:a16="http://schemas.microsoft.com/office/drawing/2014/main" id="{1A098C73-0B01-4979-93C5-F53BC6603E88}"/>
              </a:ext>
            </a:extLst>
          </p:cNvPr>
          <p:cNvPicPr>
            <a:picLocks noChangeAspect="1"/>
          </p:cNvPicPr>
          <p:nvPr/>
        </p:nvPicPr>
        <p:blipFill>
          <a:blip r:embed="rId5"/>
          <a:stretch>
            <a:fillRect/>
          </a:stretch>
        </p:blipFill>
        <p:spPr>
          <a:xfrm>
            <a:off x="5310748" y="1352147"/>
            <a:ext cx="6867644" cy="2320150"/>
          </a:xfrm>
          <a:prstGeom prst="rect">
            <a:avLst/>
          </a:prstGeom>
        </p:spPr>
      </p:pic>
      <p:sp>
        <p:nvSpPr>
          <p:cNvPr id="8" name="テキスト ボックス 7">
            <a:extLst>
              <a:ext uri="{FF2B5EF4-FFF2-40B4-BE49-F238E27FC236}">
                <a16:creationId xmlns:a16="http://schemas.microsoft.com/office/drawing/2014/main" id="{7C51F77C-FB0D-4507-B8F0-6913EC287E50}"/>
              </a:ext>
            </a:extLst>
          </p:cNvPr>
          <p:cNvSpPr txBox="1"/>
          <p:nvPr/>
        </p:nvSpPr>
        <p:spPr>
          <a:xfrm>
            <a:off x="4262511" y="3963775"/>
            <a:ext cx="3939971" cy="369332"/>
          </a:xfrm>
          <a:prstGeom prst="rect">
            <a:avLst/>
          </a:prstGeom>
          <a:noFill/>
        </p:spPr>
        <p:txBody>
          <a:bodyPr wrap="square" rtlCol="0">
            <a:spAutoFit/>
          </a:bodyPr>
          <a:lstStyle/>
          <a:p>
            <a:r>
              <a:rPr kumimoji="1" lang="en-US" altLang="ja-JP" dirty="0"/>
              <a:t>From </a:t>
            </a:r>
            <a:r>
              <a:rPr kumimoji="1" lang="en-US" altLang="ja-JP" dirty="0" err="1"/>
              <a:t>Todaka</a:t>
            </a:r>
            <a:r>
              <a:rPr kumimoji="1" lang="en-US" altLang="ja-JP" dirty="0"/>
              <a:t> et al., </a:t>
            </a:r>
            <a:r>
              <a:rPr kumimoji="1" lang="en-US" altLang="ja-JP" i="1" dirty="0"/>
              <a:t>Stroke</a:t>
            </a:r>
            <a:r>
              <a:rPr kumimoji="1" lang="en-US" altLang="ja-JP" dirty="0"/>
              <a:t> 2003</a:t>
            </a:r>
            <a:endParaRPr kumimoji="1" lang="ja-JP" altLang="en-US" dirty="0"/>
          </a:p>
        </p:txBody>
      </p:sp>
    </p:spTree>
    <p:extLst>
      <p:ext uri="{BB962C8B-B14F-4D97-AF65-F5344CB8AC3E}">
        <p14:creationId xmlns:p14="http://schemas.microsoft.com/office/powerpoint/2010/main" val="286924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DE7EC-C95F-48D7-A9CB-431F4ED72906}"/>
              </a:ext>
            </a:extLst>
          </p:cNvPr>
          <p:cNvSpPr>
            <a:spLocks noGrp="1"/>
          </p:cNvSpPr>
          <p:nvPr>
            <p:ph type="title"/>
          </p:nvPr>
        </p:nvSpPr>
        <p:spPr>
          <a:xfrm>
            <a:off x="8243158" y="0"/>
            <a:ext cx="3783436" cy="1325563"/>
          </a:xfrm>
        </p:spPr>
        <p:txBody>
          <a:bodyPr>
            <a:normAutofit/>
          </a:bodyPr>
          <a:lstStyle/>
          <a:p>
            <a:r>
              <a:rPr lang="en-US" altLang="ja-JP" sz="4000" dirty="0"/>
              <a:t>PC MRI</a:t>
            </a:r>
            <a:r>
              <a:rPr lang="ja-JP" altLang="en-US" sz="4000" dirty="0"/>
              <a:t>とは？</a:t>
            </a:r>
            <a:endParaRPr kumimoji="1" lang="ja-JP" altLang="en-US" sz="4000" dirty="0"/>
          </a:p>
        </p:txBody>
      </p:sp>
      <p:sp>
        <p:nvSpPr>
          <p:cNvPr id="3" name="コンテンツ プレースホルダー 2">
            <a:extLst>
              <a:ext uri="{FF2B5EF4-FFF2-40B4-BE49-F238E27FC236}">
                <a16:creationId xmlns:a16="http://schemas.microsoft.com/office/drawing/2014/main" id="{40056CA6-F0F6-452A-9202-C5295475DCA3}"/>
              </a:ext>
            </a:extLst>
          </p:cNvPr>
          <p:cNvSpPr>
            <a:spLocks noGrp="1"/>
          </p:cNvSpPr>
          <p:nvPr>
            <p:ph idx="1"/>
          </p:nvPr>
        </p:nvSpPr>
        <p:spPr>
          <a:xfrm>
            <a:off x="7868872" y="1132514"/>
            <a:ext cx="4236442" cy="5614332"/>
          </a:xfrm>
        </p:spPr>
        <p:txBody>
          <a:bodyPr>
            <a:normAutofit fontScale="92500" lnSpcReduction="10000"/>
          </a:bodyPr>
          <a:lstStyle/>
          <a:p>
            <a:pPr>
              <a:lnSpc>
                <a:spcPct val="110000"/>
              </a:lnSpc>
            </a:pPr>
            <a:r>
              <a:rPr lang="ja-JP" altLang="en-US" dirty="0"/>
              <a:t>流体解析に使われる</a:t>
            </a:r>
            <a:r>
              <a:rPr lang="en-US" altLang="ja-JP" dirty="0"/>
              <a:t>MRI</a:t>
            </a:r>
            <a:r>
              <a:rPr lang="ja-JP" altLang="en-US" dirty="0"/>
              <a:t>の撮影方法で、強度画像と位相画像を取得する。</a:t>
            </a:r>
            <a:endParaRPr lang="en-US" altLang="ja-JP" dirty="0"/>
          </a:p>
          <a:p>
            <a:pPr>
              <a:lnSpc>
                <a:spcPct val="110000"/>
              </a:lnSpc>
            </a:pPr>
            <a:endParaRPr lang="en-US" altLang="ja-JP" dirty="0"/>
          </a:p>
          <a:p>
            <a:pPr>
              <a:lnSpc>
                <a:spcPct val="110000"/>
              </a:lnSpc>
            </a:pPr>
            <a:r>
              <a:rPr lang="ja-JP" altLang="en-US" dirty="0"/>
              <a:t>強度画像は</a:t>
            </a:r>
            <a:r>
              <a:rPr lang="en-US" altLang="ja-JP" dirty="0"/>
              <a:t>TOF</a:t>
            </a:r>
            <a:r>
              <a:rPr lang="ja-JP" altLang="en-US" dirty="0"/>
              <a:t> </a:t>
            </a:r>
            <a:r>
              <a:rPr lang="en-US" altLang="ja-JP" dirty="0"/>
              <a:t>MRA</a:t>
            </a:r>
            <a:r>
              <a:rPr lang="ja-JP" altLang="en-US" dirty="0"/>
              <a:t>のような画像で位置情報、位相画像は速度情報として活用する。</a:t>
            </a:r>
            <a:endParaRPr lang="en-US" altLang="ja-JP" dirty="0"/>
          </a:p>
          <a:p>
            <a:pPr>
              <a:lnSpc>
                <a:spcPct val="110000"/>
              </a:lnSpc>
            </a:pPr>
            <a:endParaRPr kumimoji="1" lang="en-US" altLang="ja-JP" dirty="0"/>
          </a:p>
          <a:p>
            <a:pPr>
              <a:lnSpc>
                <a:spcPct val="110000"/>
              </a:lnSpc>
            </a:pPr>
            <a:r>
              <a:rPr kumimoji="1" lang="en-US" altLang="ja-JP" dirty="0"/>
              <a:t>PC MRI</a:t>
            </a:r>
            <a:r>
              <a:rPr lang="ja-JP" altLang="en-US" dirty="0"/>
              <a:t>により</a:t>
            </a:r>
            <a:r>
              <a:rPr kumimoji="1" lang="ja-JP" altLang="en-US" dirty="0"/>
              <a:t>脳血管の流速 </a:t>
            </a:r>
            <a:r>
              <a:rPr kumimoji="1" lang="en-US" altLang="ja-JP" dirty="0"/>
              <a:t>(cm/s), </a:t>
            </a:r>
            <a:r>
              <a:rPr kumimoji="1" lang="ja-JP" altLang="en-US" dirty="0"/>
              <a:t>流量 </a:t>
            </a:r>
            <a:r>
              <a:rPr kumimoji="1" lang="en-US" altLang="ja-JP" dirty="0"/>
              <a:t>(ml/s), WSS </a:t>
            </a:r>
            <a:r>
              <a:rPr kumimoji="1" lang="ja-JP" altLang="en-US" dirty="0"/>
              <a:t>などが定量可能。</a:t>
            </a:r>
          </a:p>
        </p:txBody>
      </p:sp>
      <p:pic>
        <p:nvPicPr>
          <p:cNvPr id="1026" name="Picture 2" descr="Fig. 3 Source magnitude and phase slice taken from a 4D flow acquisition with velocity encoding as in Fig. 2. The subtraction of these phases results in images which are proportional to velocity. Post-processing tools generate a 4D velocity field which allows the extraction of features of the flow field such as wall shear stress, and flow rates, relative pressures and also enables visualization of complex velocity patterns">
            <a:extLst>
              <a:ext uri="{FF2B5EF4-FFF2-40B4-BE49-F238E27FC236}">
                <a16:creationId xmlns:a16="http://schemas.microsoft.com/office/drawing/2014/main" id="{30AE5F1D-661F-43EC-BE02-95AB087C7D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41"/>
          <a:stretch/>
        </p:blipFill>
        <p:spPr bwMode="auto">
          <a:xfrm>
            <a:off x="165406" y="111154"/>
            <a:ext cx="7564437" cy="6635692"/>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a:extLst>
              <a:ext uri="{FF2B5EF4-FFF2-40B4-BE49-F238E27FC236}">
                <a16:creationId xmlns:a16="http://schemas.microsoft.com/office/drawing/2014/main" id="{EDBEBB3F-8425-40CD-865E-6735F43C5AB0}"/>
              </a:ext>
            </a:extLst>
          </p:cNvPr>
          <p:cNvSpPr txBox="1">
            <a:spLocks/>
          </p:cNvSpPr>
          <p:nvPr/>
        </p:nvSpPr>
        <p:spPr>
          <a:xfrm>
            <a:off x="2407638" y="5965970"/>
            <a:ext cx="57296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a:solidFill>
                  <a:schemeClr val="bg1"/>
                </a:solidFill>
              </a:rPr>
              <a:t>From </a:t>
            </a:r>
            <a:r>
              <a:rPr lang="en-US" altLang="ja-JP" sz="1800" dirty="0" err="1">
                <a:solidFill>
                  <a:schemeClr val="bg1"/>
                </a:solidFill>
              </a:rPr>
              <a:t>Turski</a:t>
            </a:r>
            <a:r>
              <a:rPr lang="en-US" altLang="ja-JP" sz="1800" dirty="0">
                <a:solidFill>
                  <a:schemeClr val="bg1"/>
                </a:solidFill>
              </a:rPr>
              <a:t> et al., Neurovascular</a:t>
            </a:r>
            <a:r>
              <a:rPr lang="ja-JP" altLang="en-US" sz="1800" dirty="0">
                <a:solidFill>
                  <a:schemeClr val="bg1"/>
                </a:solidFill>
              </a:rPr>
              <a:t> </a:t>
            </a:r>
            <a:r>
              <a:rPr lang="en-US" altLang="ja-JP" sz="1800" dirty="0">
                <a:solidFill>
                  <a:schemeClr val="bg1"/>
                </a:solidFill>
              </a:rPr>
              <a:t>imaging,</a:t>
            </a:r>
            <a:r>
              <a:rPr lang="ja-JP" altLang="en-US" sz="1800" dirty="0">
                <a:solidFill>
                  <a:schemeClr val="bg1"/>
                </a:solidFill>
              </a:rPr>
              <a:t> </a:t>
            </a:r>
            <a:r>
              <a:rPr lang="en-US" altLang="ja-JP" sz="1800" dirty="0">
                <a:solidFill>
                  <a:schemeClr val="bg1"/>
                </a:solidFill>
              </a:rPr>
              <a:t>2016</a:t>
            </a:r>
            <a:endParaRPr lang="ja-JP" altLang="en-US" sz="1800" dirty="0">
              <a:solidFill>
                <a:schemeClr val="bg1"/>
              </a:solidFill>
            </a:endParaRPr>
          </a:p>
        </p:txBody>
      </p:sp>
    </p:spTree>
    <p:extLst>
      <p:ext uri="{BB962C8B-B14F-4D97-AF65-F5344CB8AC3E}">
        <p14:creationId xmlns:p14="http://schemas.microsoft.com/office/powerpoint/2010/main" val="548218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216CFD15-99C4-42AE-89EF-C39566917D24}"/>
              </a:ext>
            </a:extLst>
          </p:cNvPr>
          <p:cNvSpPr>
            <a:spLocks noGrp="1"/>
          </p:cNvSpPr>
          <p:nvPr>
            <p:ph type="title"/>
          </p:nvPr>
        </p:nvSpPr>
        <p:spPr>
          <a:xfrm>
            <a:off x="718625" y="0"/>
            <a:ext cx="10515600" cy="1325563"/>
          </a:xfrm>
        </p:spPr>
        <p:txBody>
          <a:bodyPr/>
          <a:lstStyle/>
          <a:p>
            <a:r>
              <a:rPr kumimoji="1" lang="ja-JP" altLang="en-US" dirty="0"/>
              <a:t>血管壁の</a:t>
            </a:r>
            <a:r>
              <a:rPr lang="en-US" altLang="ja-JP" dirty="0"/>
              <a:t>Segmentation</a:t>
            </a:r>
            <a:r>
              <a:rPr lang="ja-JP" altLang="en-US" dirty="0"/>
              <a:t>について</a:t>
            </a:r>
            <a:endParaRPr kumimoji="1" lang="ja-JP" altLang="en-US" dirty="0"/>
          </a:p>
        </p:txBody>
      </p:sp>
      <p:sp>
        <p:nvSpPr>
          <p:cNvPr id="7" name="コンテンツ プレースホルダー 2">
            <a:extLst>
              <a:ext uri="{FF2B5EF4-FFF2-40B4-BE49-F238E27FC236}">
                <a16:creationId xmlns:a16="http://schemas.microsoft.com/office/drawing/2014/main" id="{719B3ADF-D67D-4964-88BD-93FE302280E7}"/>
              </a:ext>
            </a:extLst>
          </p:cNvPr>
          <p:cNvSpPr txBox="1">
            <a:spLocks/>
          </p:cNvSpPr>
          <p:nvPr/>
        </p:nvSpPr>
        <p:spPr>
          <a:xfrm>
            <a:off x="6096000" y="1128088"/>
            <a:ext cx="5967046" cy="55611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ja-JP" altLang="en-US" dirty="0"/>
              <a:t>・</a:t>
            </a:r>
            <a:r>
              <a:rPr lang="en-US" altLang="ja-JP" dirty="0" err="1"/>
              <a:t>Magsum</a:t>
            </a:r>
            <a:r>
              <a:rPr lang="ja-JP" altLang="en-US" dirty="0"/>
              <a:t>の</a:t>
            </a:r>
            <a:r>
              <a:rPr lang="en-US" altLang="ja-JP" dirty="0"/>
              <a:t>MPR</a:t>
            </a:r>
            <a:r>
              <a:rPr lang="ja-JP" altLang="en-US" dirty="0"/>
              <a:t> </a:t>
            </a:r>
            <a:r>
              <a:rPr lang="en-US" altLang="ja-JP" dirty="0"/>
              <a:t>Ax</a:t>
            </a:r>
            <a:r>
              <a:rPr lang="ja-JP" altLang="en-US" dirty="0"/>
              <a:t>を表示し、</a:t>
            </a:r>
            <a:r>
              <a:rPr lang="en-US" altLang="ja-JP" dirty="0"/>
              <a:t>M1</a:t>
            </a:r>
            <a:r>
              <a:rPr lang="ja-JP" altLang="en-US" dirty="0"/>
              <a:t>が層流になった箇所の血管内最大信号</a:t>
            </a:r>
            <a:r>
              <a:rPr lang="en-US" altLang="ja-JP" dirty="0"/>
              <a:t>x</a:t>
            </a:r>
            <a:r>
              <a:rPr lang="ja-JP" altLang="en-US" dirty="0"/>
              <a:t>を測定した。続いて、血管外領域の平均信号値</a:t>
            </a:r>
            <a:r>
              <a:rPr lang="en-US" altLang="ja-JP" dirty="0"/>
              <a:t>y</a:t>
            </a:r>
            <a:r>
              <a:rPr lang="ja-JP" altLang="en-US" dirty="0"/>
              <a:t>を測定した。</a:t>
            </a:r>
            <a:endParaRPr lang="en-US" altLang="ja-JP" dirty="0"/>
          </a:p>
          <a:p>
            <a:pPr marL="0" indent="0">
              <a:lnSpc>
                <a:spcPct val="150000"/>
              </a:lnSpc>
              <a:buFont typeface="Arial" panose="020B0604020202020204" pitchFamily="34" charset="0"/>
              <a:buNone/>
            </a:pPr>
            <a:r>
              <a:rPr lang="ja-JP" altLang="en-US" dirty="0"/>
              <a:t>・過去の報告より、</a:t>
            </a:r>
            <a:r>
              <a:rPr lang="en-US" altLang="ja-JP" dirty="0"/>
              <a:t>(x-y)*0.1</a:t>
            </a:r>
            <a:r>
              <a:rPr lang="ja-JP" altLang="en-US" dirty="0"/>
              <a:t>を血管壁の最適</a:t>
            </a:r>
            <a:r>
              <a:rPr lang="en-US" altLang="ja-JP" dirty="0"/>
              <a:t>Threshold</a:t>
            </a:r>
            <a:r>
              <a:rPr lang="ja-JP" altLang="en-US" dirty="0"/>
              <a:t>と定義して</a:t>
            </a:r>
            <a:r>
              <a:rPr lang="en-US" altLang="ja-JP" dirty="0"/>
              <a:t>IV</a:t>
            </a:r>
            <a:r>
              <a:rPr lang="ja-JP" altLang="en-US" dirty="0"/>
              <a:t> </a:t>
            </a:r>
            <a:r>
              <a:rPr lang="en-US" altLang="ja-JP" dirty="0"/>
              <a:t>flow</a:t>
            </a:r>
            <a:r>
              <a:rPr lang="ja-JP" altLang="en-US" dirty="0"/>
              <a:t>での解析に使用した。</a:t>
            </a:r>
            <a:endParaRPr lang="en-US" altLang="ja-JP" dirty="0"/>
          </a:p>
          <a:p>
            <a:pPr marL="0" indent="0">
              <a:lnSpc>
                <a:spcPct val="150000"/>
              </a:lnSpc>
              <a:buFont typeface="Arial" panose="020B0604020202020204" pitchFamily="34" charset="0"/>
              <a:buNone/>
            </a:pPr>
            <a:r>
              <a:rPr lang="en-US" altLang="ja-JP" dirty="0"/>
              <a:t>(</a:t>
            </a:r>
            <a:r>
              <a:rPr lang="en-US" altLang="ja-JP" dirty="0" err="1"/>
              <a:t>Hoogeveen</a:t>
            </a:r>
            <a:r>
              <a:rPr lang="en-US" altLang="ja-JP" dirty="0"/>
              <a:t> et al., </a:t>
            </a:r>
            <a:r>
              <a:rPr lang="en-US" altLang="ja-JP" i="1" dirty="0"/>
              <a:t>JMRI</a:t>
            </a:r>
            <a:r>
              <a:rPr lang="en-US" altLang="ja-JP" dirty="0"/>
              <a:t> , 1998)</a:t>
            </a:r>
          </a:p>
          <a:p>
            <a:pPr marL="0" indent="0">
              <a:lnSpc>
                <a:spcPct val="150000"/>
              </a:lnSpc>
              <a:buFont typeface="Arial" panose="020B0604020202020204" pitchFamily="34" charset="0"/>
              <a:buNone/>
            </a:pPr>
            <a:r>
              <a:rPr lang="ja-JP" altLang="en-US" dirty="0"/>
              <a:t>・但し、血管形状が自動で上手く抽出できない場合と</a:t>
            </a:r>
            <a:r>
              <a:rPr lang="en-US" altLang="ja-JP" dirty="0"/>
              <a:t>Drainer</a:t>
            </a:r>
            <a:r>
              <a:rPr lang="ja-JP" altLang="en-US" dirty="0"/>
              <a:t>の血管壁については</a:t>
            </a:r>
            <a:r>
              <a:rPr lang="en-US" altLang="ja-JP" dirty="0"/>
              <a:t>Manual</a:t>
            </a:r>
            <a:r>
              <a:rPr lang="ja-JP" altLang="en-US" dirty="0"/>
              <a:t>で血管壁の</a:t>
            </a:r>
            <a:r>
              <a:rPr lang="en-US" altLang="ja-JP" dirty="0"/>
              <a:t>Segmentation</a:t>
            </a:r>
            <a:r>
              <a:rPr lang="ja-JP" altLang="en-US" dirty="0"/>
              <a:t>を行った。</a:t>
            </a:r>
            <a:endParaRPr lang="en-US" altLang="ja-JP" dirty="0"/>
          </a:p>
          <a:p>
            <a:pPr marL="0" indent="0">
              <a:lnSpc>
                <a:spcPct val="150000"/>
              </a:lnSpc>
              <a:buFont typeface="Arial" panose="020B0604020202020204" pitchFamily="34" charset="0"/>
              <a:buNone/>
            </a:pPr>
            <a:endParaRPr lang="en-US" altLang="ja-JP" dirty="0"/>
          </a:p>
          <a:p>
            <a:pPr marL="0" indent="0">
              <a:lnSpc>
                <a:spcPct val="150000"/>
              </a:lnSpc>
              <a:buFont typeface="Arial" panose="020B0604020202020204" pitchFamily="34" charset="0"/>
              <a:buNone/>
            </a:pPr>
            <a:endParaRPr lang="en-US" altLang="ja-JP" dirty="0"/>
          </a:p>
        </p:txBody>
      </p:sp>
      <p:pic>
        <p:nvPicPr>
          <p:cNvPr id="3" name="図 2" descr="ボール, ヒッティング, 物体, 人 が含まれている画像&#10;&#10;自動的に生成された説明">
            <a:extLst>
              <a:ext uri="{FF2B5EF4-FFF2-40B4-BE49-F238E27FC236}">
                <a16:creationId xmlns:a16="http://schemas.microsoft.com/office/drawing/2014/main" id="{9737F244-5DA6-4718-9470-C3C7F8948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 y="1580500"/>
            <a:ext cx="5965903" cy="4440471"/>
          </a:xfrm>
          <a:prstGeom prst="rect">
            <a:avLst/>
          </a:prstGeom>
        </p:spPr>
      </p:pic>
    </p:spTree>
    <p:extLst>
      <p:ext uri="{BB962C8B-B14F-4D97-AF65-F5344CB8AC3E}">
        <p14:creationId xmlns:p14="http://schemas.microsoft.com/office/powerpoint/2010/main" val="52000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B9394-1E04-4E7D-B1DB-D073BB026B43}"/>
              </a:ext>
            </a:extLst>
          </p:cNvPr>
          <p:cNvSpPr>
            <a:spLocks noGrp="1"/>
          </p:cNvSpPr>
          <p:nvPr>
            <p:ph type="title"/>
          </p:nvPr>
        </p:nvSpPr>
        <p:spPr>
          <a:xfrm>
            <a:off x="664696" y="-23684"/>
            <a:ext cx="11131064" cy="1325563"/>
          </a:xfrm>
        </p:spPr>
        <p:txBody>
          <a:bodyPr/>
          <a:lstStyle/>
          <a:p>
            <a:r>
              <a:rPr lang="en-US" altLang="ja-JP" dirty="0"/>
              <a:t>Aliasing</a:t>
            </a:r>
            <a:r>
              <a:rPr lang="ja-JP" altLang="en-US" dirty="0"/>
              <a:t> </a:t>
            </a:r>
            <a:r>
              <a:rPr lang="en-US" altLang="ja-JP" dirty="0"/>
              <a:t>Artifact </a:t>
            </a:r>
            <a:r>
              <a:rPr lang="en-US" altLang="ja-JP" sz="3200" dirty="0"/>
              <a:t>(</a:t>
            </a:r>
            <a:r>
              <a:rPr lang="ja-JP" altLang="en-US" sz="3200" dirty="0"/>
              <a:t>症例</a:t>
            </a:r>
            <a:r>
              <a:rPr lang="en-US" altLang="ja-JP" sz="3200" dirty="0"/>
              <a:t>; </a:t>
            </a:r>
            <a:r>
              <a:rPr lang="ja-JP" altLang="en-US" sz="3200" dirty="0"/>
              <a:t>左前頭葉</a:t>
            </a:r>
            <a:r>
              <a:rPr lang="en-US" altLang="ja-JP" sz="3200" dirty="0"/>
              <a:t>AVM, X</a:t>
            </a:r>
            <a:r>
              <a:rPr lang="ja-JP" altLang="en-US" sz="3200" dirty="0"/>
              <a:t>軸位相画像</a:t>
            </a:r>
            <a:r>
              <a:rPr lang="en-US" altLang="ja-JP" sz="3200" dirty="0"/>
              <a:t>)</a:t>
            </a:r>
            <a:endParaRPr kumimoji="1" lang="ja-JP" altLang="en-US" sz="3200" dirty="0"/>
          </a:p>
        </p:txBody>
      </p:sp>
      <p:pic>
        <p:nvPicPr>
          <p:cNvPr id="6" name="コンテンツ プレースホルダー 5">
            <a:extLst>
              <a:ext uri="{FF2B5EF4-FFF2-40B4-BE49-F238E27FC236}">
                <a16:creationId xmlns:a16="http://schemas.microsoft.com/office/drawing/2014/main" id="{181DC2A6-3BFE-4B5A-80D0-B6D416E7007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842" r="22741" b="13442"/>
          <a:stretch/>
        </p:blipFill>
        <p:spPr>
          <a:xfrm>
            <a:off x="1166821" y="1084147"/>
            <a:ext cx="4755675" cy="5207627"/>
          </a:xfrm>
        </p:spPr>
      </p:pic>
      <p:pic>
        <p:nvPicPr>
          <p:cNvPr id="10" name="図 9">
            <a:extLst>
              <a:ext uri="{FF2B5EF4-FFF2-40B4-BE49-F238E27FC236}">
                <a16:creationId xmlns:a16="http://schemas.microsoft.com/office/drawing/2014/main" id="{7944BE84-9E77-44D7-9AC5-9A72D1D9E7DA}"/>
              </a:ext>
            </a:extLst>
          </p:cNvPr>
          <p:cNvPicPr>
            <a:picLocks noChangeAspect="1"/>
          </p:cNvPicPr>
          <p:nvPr/>
        </p:nvPicPr>
        <p:blipFill rotWithShape="1">
          <a:blip r:embed="rId4">
            <a:extLst>
              <a:ext uri="{28A0092B-C50C-407E-A947-70E740481C1C}">
                <a14:useLocalDpi xmlns:a14="http://schemas.microsoft.com/office/drawing/2010/main" val="0"/>
              </a:ext>
            </a:extLst>
          </a:blip>
          <a:srcRect l="18290" r="22937" b="13438"/>
          <a:stretch/>
        </p:blipFill>
        <p:spPr>
          <a:xfrm>
            <a:off x="6269505" y="1080630"/>
            <a:ext cx="4703812" cy="5207627"/>
          </a:xfrm>
          <a:prstGeom prst="rect">
            <a:avLst/>
          </a:prstGeom>
        </p:spPr>
      </p:pic>
      <p:cxnSp>
        <p:nvCxnSpPr>
          <p:cNvPr id="12" name="直線矢印コネクタ 11">
            <a:extLst>
              <a:ext uri="{FF2B5EF4-FFF2-40B4-BE49-F238E27FC236}">
                <a16:creationId xmlns:a16="http://schemas.microsoft.com/office/drawing/2014/main" id="{3D466844-E1D6-489D-AA68-35538D5B640D}"/>
              </a:ext>
            </a:extLst>
          </p:cNvPr>
          <p:cNvCxnSpPr/>
          <p:nvPr/>
        </p:nvCxnSpPr>
        <p:spPr>
          <a:xfrm flipV="1">
            <a:off x="3327010" y="3429000"/>
            <a:ext cx="604910" cy="7315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タイトル 1">
            <a:extLst>
              <a:ext uri="{FF2B5EF4-FFF2-40B4-BE49-F238E27FC236}">
                <a16:creationId xmlns:a16="http://schemas.microsoft.com/office/drawing/2014/main" id="{3C86CCF7-4BCD-43B2-9125-D4D430F150A4}"/>
              </a:ext>
            </a:extLst>
          </p:cNvPr>
          <p:cNvSpPr txBox="1">
            <a:spLocks/>
          </p:cNvSpPr>
          <p:nvPr/>
        </p:nvSpPr>
        <p:spPr>
          <a:xfrm>
            <a:off x="2969453" y="6407834"/>
            <a:ext cx="3051520" cy="38624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補正前</a:t>
            </a:r>
          </a:p>
        </p:txBody>
      </p:sp>
      <p:sp>
        <p:nvSpPr>
          <p:cNvPr id="14" name="タイトル 1">
            <a:extLst>
              <a:ext uri="{FF2B5EF4-FFF2-40B4-BE49-F238E27FC236}">
                <a16:creationId xmlns:a16="http://schemas.microsoft.com/office/drawing/2014/main" id="{4FF38828-8C71-4A94-8497-1ACF02EE720C}"/>
              </a:ext>
            </a:extLst>
          </p:cNvPr>
          <p:cNvSpPr txBox="1">
            <a:spLocks/>
          </p:cNvSpPr>
          <p:nvPr/>
        </p:nvSpPr>
        <p:spPr>
          <a:xfrm>
            <a:off x="8128776" y="6407834"/>
            <a:ext cx="3051520" cy="38624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補正後</a:t>
            </a:r>
          </a:p>
        </p:txBody>
      </p:sp>
      <p:sp>
        <p:nvSpPr>
          <p:cNvPr id="15" name="タイトル 1">
            <a:extLst>
              <a:ext uri="{FF2B5EF4-FFF2-40B4-BE49-F238E27FC236}">
                <a16:creationId xmlns:a16="http://schemas.microsoft.com/office/drawing/2014/main" id="{F62D3394-E296-465C-9EEE-25F0A7BC3D0B}"/>
              </a:ext>
            </a:extLst>
          </p:cNvPr>
          <p:cNvSpPr txBox="1">
            <a:spLocks/>
          </p:cNvSpPr>
          <p:nvPr/>
        </p:nvSpPr>
        <p:spPr>
          <a:xfrm>
            <a:off x="2706856" y="4210929"/>
            <a:ext cx="3051520" cy="38624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Aliasing+</a:t>
            </a:r>
            <a:endParaRPr lang="ja-JP" altLang="en-US" dirty="0"/>
          </a:p>
        </p:txBody>
      </p:sp>
      <p:cxnSp>
        <p:nvCxnSpPr>
          <p:cNvPr id="16" name="直線矢印コネクタ 15">
            <a:extLst>
              <a:ext uri="{FF2B5EF4-FFF2-40B4-BE49-F238E27FC236}">
                <a16:creationId xmlns:a16="http://schemas.microsoft.com/office/drawing/2014/main" id="{5E6BF9B0-A2FE-48E1-AC87-836D79A487F2}"/>
              </a:ext>
            </a:extLst>
          </p:cNvPr>
          <p:cNvCxnSpPr/>
          <p:nvPr/>
        </p:nvCxnSpPr>
        <p:spPr>
          <a:xfrm flipV="1">
            <a:off x="8410137" y="3429000"/>
            <a:ext cx="604910" cy="7315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タイトル 1">
            <a:extLst>
              <a:ext uri="{FF2B5EF4-FFF2-40B4-BE49-F238E27FC236}">
                <a16:creationId xmlns:a16="http://schemas.microsoft.com/office/drawing/2014/main" id="{24CE6F25-5E0A-422D-9FA3-838F1FD9A468}"/>
              </a:ext>
            </a:extLst>
          </p:cNvPr>
          <p:cNvSpPr txBox="1">
            <a:spLocks/>
          </p:cNvSpPr>
          <p:nvPr/>
        </p:nvSpPr>
        <p:spPr>
          <a:xfrm>
            <a:off x="7712610" y="4210929"/>
            <a:ext cx="3051520" cy="38624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Amira</a:t>
            </a:r>
            <a:r>
              <a:rPr lang="ja-JP" altLang="en-US" dirty="0"/>
              <a:t>で補正</a:t>
            </a:r>
          </a:p>
        </p:txBody>
      </p:sp>
    </p:spTree>
    <p:extLst>
      <p:ext uri="{BB962C8B-B14F-4D97-AF65-F5344CB8AC3E}">
        <p14:creationId xmlns:p14="http://schemas.microsoft.com/office/powerpoint/2010/main" val="3273247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C7C3D-E2D7-4D3A-BF42-0A73726331B8}"/>
              </a:ext>
            </a:extLst>
          </p:cNvPr>
          <p:cNvSpPr>
            <a:spLocks noGrp="1"/>
          </p:cNvSpPr>
          <p:nvPr>
            <p:ph type="title"/>
          </p:nvPr>
        </p:nvSpPr>
        <p:spPr>
          <a:xfrm>
            <a:off x="1006942" y="453375"/>
            <a:ext cx="10515600" cy="1325563"/>
          </a:xfrm>
        </p:spPr>
        <p:txBody>
          <a:bodyPr/>
          <a:lstStyle/>
          <a:p>
            <a:r>
              <a:rPr kumimoji="1" lang="en-US" altLang="ja-JP" dirty="0"/>
              <a:t>Outcome</a:t>
            </a:r>
            <a:endParaRPr kumimoji="1" lang="ja-JP" altLang="en-US" dirty="0"/>
          </a:p>
        </p:txBody>
      </p:sp>
      <p:sp>
        <p:nvSpPr>
          <p:cNvPr id="3" name="コンテンツ プレースホルダー 2">
            <a:extLst>
              <a:ext uri="{FF2B5EF4-FFF2-40B4-BE49-F238E27FC236}">
                <a16:creationId xmlns:a16="http://schemas.microsoft.com/office/drawing/2014/main" id="{8937796D-428D-424D-A7C1-ADE0D32E1C79}"/>
              </a:ext>
            </a:extLst>
          </p:cNvPr>
          <p:cNvSpPr>
            <a:spLocks noGrp="1"/>
          </p:cNvSpPr>
          <p:nvPr>
            <p:ph idx="1"/>
          </p:nvPr>
        </p:nvSpPr>
        <p:spPr>
          <a:xfrm>
            <a:off x="1259057" y="1533378"/>
            <a:ext cx="9897796" cy="5598942"/>
          </a:xfrm>
        </p:spPr>
        <p:txBody>
          <a:bodyPr>
            <a:normAutofit/>
          </a:bodyPr>
          <a:lstStyle/>
          <a:p>
            <a:pPr marL="0" indent="0">
              <a:lnSpc>
                <a:spcPct val="150000"/>
              </a:lnSpc>
              <a:buNone/>
            </a:pPr>
            <a:r>
              <a:rPr kumimoji="1" lang="ja-JP" altLang="en-US" dirty="0"/>
              <a:t>・</a:t>
            </a:r>
            <a:r>
              <a:rPr kumimoji="1" lang="en-US" altLang="ja-JP" dirty="0"/>
              <a:t>Primary outcome</a:t>
            </a:r>
            <a:r>
              <a:rPr kumimoji="1" lang="ja-JP" altLang="en-US" dirty="0"/>
              <a:t>は</a:t>
            </a:r>
            <a:r>
              <a:rPr kumimoji="1" lang="en-US" altLang="ja-JP" dirty="0"/>
              <a:t>NFR/DFR (N/D</a:t>
            </a:r>
            <a:r>
              <a:rPr kumimoji="1" lang="ja-JP" altLang="en-US" dirty="0"/>
              <a:t> </a:t>
            </a:r>
            <a:r>
              <a:rPr kumimoji="1" lang="en-US" altLang="ja-JP" dirty="0"/>
              <a:t>ratio) </a:t>
            </a:r>
            <a:r>
              <a:rPr kumimoji="1" lang="ja-JP" altLang="en-US" dirty="0"/>
              <a:t>で、破裂例と未破裂例において有意な差がないか</a:t>
            </a:r>
            <a:r>
              <a:rPr lang="ja-JP" altLang="en-US" dirty="0"/>
              <a:t>調査した。</a:t>
            </a:r>
            <a:endParaRPr lang="en-US" altLang="ja-JP" dirty="0"/>
          </a:p>
          <a:p>
            <a:pPr marL="0" indent="0">
              <a:lnSpc>
                <a:spcPct val="150000"/>
              </a:lnSpc>
              <a:buNone/>
            </a:pPr>
            <a:endParaRPr kumimoji="1" lang="en-US" altLang="ja-JP" dirty="0"/>
          </a:p>
          <a:p>
            <a:pPr marL="0" indent="0">
              <a:lnSpc>
                <a:spcPct val="150000"/>
              </a:lnSpc>
              <a:buNone/>
            </a:pPr>
            <a:r>
              <a:rPr lang="ja-JP" altLang="en-US" dirty="0"/>
              <a:t>・また、本研究における測定方法の妥当性を評価するために、</a:t>
            </a:r>
            <a:r>
              <a:rPr lang="en-US" altLang="ja-JP" dirty="0"/>
              <a:t>Nidus</a:t>
            </a:r>
            <a:r>
              <a:rPr lang="ja-JP" altLang="en-US" dirty="0"/>
              <a:t> </a:t>
            </a:r>
            <a:r>
              <a:rPr lang="en-US" altLang="ja-JP" dirty="0"/>
              <a:t>Volume</a:t>
            </a:r>
            <a:r>
              <a:rPr lang="ja-JP" altLang="en-US" dirty="0"/>
              <a:t>と</a:t>
            </a:r>
            <a:r>
              <a:rPr lang="en-US" altLang="ja-JP" dirty="0"/>
              <a:t>NFR</a:t>
            </a:r>
            <a:r>
              <a:rPr lang="ja-JP" altLang="en-US" dirty="0"/>
              <a:t>の相関関係を調べた。その他の破裂危険因子とされる項目についても、それらの有無で</a:t>
            </a:r>
            <a:r>
              <a:rPr lang="en-US" altLang="ja-JP" dirty="0"/>
              <a:t>N/D ratio</a:t>
            </a:r>
            <a:r>
              <a:rPr lang="ja-JP" altLang="en-US" dirty="0"/>
              <a:t>に差がないか調査した。</a:t>
            </a:r>
            <a:endParaRPr lang="en-US" altLang="ja-JP" dirty="0"/>
          </a:p>
        </p:txBody>
      </p:sp>
    </p:spTree>
    <p:extLst>
      <p:ext uri="{BB962C8B-B14F-4D97-AF65-F5344CB8AC3E}">
        <p14:creationId xmlns:p14="http://schemas.microsoft.com/office/powerpoint/2010/main" val="1273176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76916A1B-C54D-4141-98F6-8C73F44CA871}"/>
              </a:ext>
            </a:extLst>
          </p:cNvPr>
          <p:cNvSpPr txBox="1">
            <a:spLocks/>
          </p:cNvSpPr>
          <p:nvPr/>
        </p:nvSpPr>
        <p:spPr>
          <a:xfrm>
            <a:off x="2327032" y="5733560"/>
            <a:ext cx="23926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Figure.1</a:t>
            </a:r>
            <a:endParaRPr lang="ja-JP" altLang="en-US" sz="2800" dirty="0"/>
          </a:p>
        </p:txBody>
      </p:sp>
      <p:sp>
        <p:nvSpPr>
          <p:cNvPr id="8" name="タイトル 1">
            <a:extLst>
              <a:ext uri="{FF2B5EF4-FFF2-40B4-BE49-F238E27FC236}">
                <a16:creationId xmlns:a16="http://schemas.microsoft.com/office/drawing/2014/main" id="{B4358C41-E72F-4B33-B48E-3E923F312B80}"/>
              </a:ext>
            </a:extLst>
          </p:cNvPr>
          <p:cNvSpPr txBox="1">
            <a:spLocks/>
          </p:cNvSpPr>
          <p:nvPr/>
        </p:nvSpPr>
        <p:spPr>
          <a:xfrm>
            <a:off x="8514472" y="5733559"/>
            <a:ext cx="23926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Figure.2</a:t>
            </a:r>
            <a:endParaRPr lang="ja-JP" altLang="en-US" sz="2800" dirty="0"/>
          </a:p>
        </p:txBody>
      </p:sp>
      <p:pic>
        <p:nvPicPr>
          <p:cNvPr id="9" name="図 8">
            <a:extLst>
              <a:ext uri="{FF2B5EF4-FFF2-40B4-BE49-F238E27FC236}">
                <a16:creationId xmlns:a16="http://schemas.microsoft.com/office/drawing/2014/main" id="{1F2198D9-2AFF-4C02-ACDD-9A9F06B20B74}"/>
              </a:ext>
            </a:extLst>
          </p:cNvPr>
          <p:cNvPicPr>
            <a:picLocks noChangeAspect="1"/>
          </p:cNvPicPr>
          <p:nvPr/>
        </p:nvPicPr>
        <p:blipFill>
          <a:blip r:embed="rId3"/>
          <a:stretch>
            <a:fillRect/>
          </a:stretch>
        </p:blipFill>
        <p:spPr>
          <a:xfrm>
            <a:off x="981075" y="1069379"/>
            <a:ext cx="10372725" cy="5705475"/>
          </a:xfrm>
          <a:prstGeom prst="rect">
            <a:avLst/>
          </a:prstGeom>
        </p:spPr>
      </p:pic>
      <p:sp>
        <p:nvSpPr>
          <p:cNvPr id="10" name="タイトル 1">
            <a:extLst>
              <a:ext uri="{FF2B5EF4-FFF2-40B4-BE49-F238E27FC236}">
                <a16:creationId xmlns:a16="http://schemas.microsoft.com/office/drawing/2014/main" id="{FB38B7EE-CE4A-47DB-B3D7-1ADB718D0781}"/>
              </a:ext>
            </a:extLst>
          </p:cNvPr>
          <p:cNvSpPr txBox="1">
            <a:spLocks/>
          </p:cNvSpPr>
          <p:nvPr/>
        </p:nvSpPr>
        <p:spPr>
          <a:xfrm>
            <a:off x="695325" y="175425"/>
            <a:ext cx="10515600" cy="961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Century" panose="02040604050505020304" pitchFamily="18" charset="0"/>
              </a:rPr>
              <a:t>Patient</a:t>
            </a:r>
            <a:r>
              <a:rPr lang="ja-JP" altLang="en-US" dirty="0">
                <a:latin typeface="Century" panose="02040604050505020304" pitchFamily="18" charset="0"/>
              </a:rPr>
              <a:t> </a:t>
            </a:r>
            <a:r>
              <a:rPr lang="en-US" altLang="ja-JP" dirty="0">
                <a:latin typeface="Century" panose="02040604050505020304" pitchFamily="18" charset="0"/>
              </a:rPr>
              <a:t>characteristics</a:t>
            </a:r>
            <a:endParaRPr lang="ja-JP" altLang="en-US" dirty="0">
              <a:latin typeface="Century" panose="02040604050505020304" pitchFamily="18" charset="0"/>
            </a:endParaRPr>
          </a:p>
        </p:txBody>
      </p:sp>
    </p:spTree>
    <p:extLst>
      <p:ext uri="{BB962C8B-B14F-4D97-AF65-F5344CB8AC3E}">
        <p14:creationId xmlns:p14="http://schemas.microsoft.com/office/powerpoint/2010/main" val="2726806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41CF5A-823F-458C-B82E-B079CBAF19F9}"/>
              </a:ext>
            </a:extLst>
          </p:cNvPr>
          <p:cNvSpPr>
            <a:spLocks noGrp="1"/>
          </p:cNvSpPr>
          <p:nvPr>
            <p:ph type="title"/>
          </p:nvPr>
        </p:nvSpPr>
        <p:spPr>
          <a:xfrm>
            <a:off x="838200" y="83146"/>
            <a:ext cx="10515600" cy="1325563"/>
          </a:xfrm>
        </p:spPr>
        <p:txBody>
          <a:bodyPr/>
          <a:lstStyle/>
          <a:p>
            <a:r>
              <a:rPr lang="en-US" altLang="ja-JP" dirty="0"/>
              <a:t>Outcome</a:t>
            </a:r>
            <a:r>
              <a:rPr kumimoji="1" lang="ja-JP" altLang="en-US" dirty="0"/>
              <a:t>（</a:t>
            </a:r>
            <a:r>
              <a:rPr kumimoji="1" lang="en-US" altLang="ja-JP" dirty="0"/>
              <a:t>10</a:t>
            </a:r>
            <a:r>
              <a:rPr kumimoji="1" lang="ja-JP" altLang="en-US" dirty="0"/>
              <a:t>例、破裂</a:t>
            </a:r>
            <a:r>
              <a:rPr kumimoji="1" lang="en-US" altLang="ja-JP" dirty="0"/>
              <a:t>4</a:t>
            </a:r>
            <a:r>
              <a:rPr kumimoji="1" lang="ja-JP" altLang="en-US" dirty="0"/>
              <a:t>例、未破裂</a:t>
            </a:r>
            <a:r>
              <a:rPr kumimoji="1" lang="en-US" altLang="ja-JP" dirty="0"/>
              <a:t>6</a:t>
            </a:r>
            <a:r>
              <a:rPr lang="ja-JP" altLang="en-US" dirty="0"/>
              <a:t>例）</a:t>
            </a:r>
            <a:endParaRPr kumimoji="1" lang="ja-JP" altLang="en-US" dirty="0"/>
          </a:p>
        </p:txBody>
      </p:sp>
      <p:pic>
        <p:nvPicPr>
          <p:cNvPr id="6" name="コンテンツ プレースホルダー 5">
            <a:extLst>
              <a:ext uri="{FF2B5EF4-FFF2-40B4-BE49-F238E27FC236}">
                <a16:creationId xmlns:a16="http://schemas.microsoft.com/office/drawing/2014/main" id="{8886140E-7ADF-4334-BE1F-C6FF4779BF56}"/>
              </a:ext>
            </a:extLst>
          </p:cNvPr>
          <p:cNvPicPr>
            <a:picLocks noGrp="1" noChangeAspect="1"/>
          </p:cNvPicPr>
          <p:nvPr>
            <p:ph idx="1"/>
          </p:nvPr>
        </p:nvPicPr>
        <p:blipFill>
          <a:blip r:embed="rId3"/>
          <a:stretch>
            <a:fillRect/>
          </a:stretch>
        </p:blipFill>
        <p:spPr>
          <a:xfrm>
            <a:off x="6096000" y="1124440"/>
            <a:ext cx="5914135" cy="4910260"/>
          </a:xfrm>
          <a:prstGeom prst="rect">
            <a:avLst/>
          </a:prstGeom>
        </p:spPr>
      </p:pic>
      <p:pic>
        <p:nvPicPr>
          <p:cNvPr id="5" name="図 4">
            <a:extLst>
              <a:ext uri="{FF2B5EF4-FFF2-40B4-BE49-F238E27FC236}">
                <a16:creationId xmlns:a16="http://schemas.microsoft.com/office/drawing/2014/main" id="{BBA1F1B3-0343-4673-8558-1CCCD2597EC8}"/>
              </a:ext>
            </a:extLst>
          </p:cNvPr>
          <p:cNvPicPr>
            <a:picLocks noChangeAspect="1"/>
          </p:cNvPicPr>
          <p:nvPr/>
        </p:nvPicPr>
        <p:blipFill>
          <a:blip r:embed="rId4"/>
          <a:stretch>
            <a:fillRect/>
          </a:stretch>
        </p:blipFill>
        <p:spPr>
          <a:xfrm>
            <a:off x="124604" y="1124440"/>
            <a:ext cx="5836318" cy="4910260"/>
          </a:xfrm>
          <a:prstGeom prst="rect">
            <a:avLst/>
          </a:prstGeom>
        </p:spPr>
      </p:pic>
      <p:sp>
        <p:nvSpPr>
          <p:cNvPr id="7" name="タイトル 1">
            <a:extLst>
              <a:ext uri="{FF2B5EF4-FFF2-40B4-BE49-F238E27FC236}">
                <a16:creationId xmlns:a16="http://schemas.microsoft.com/office/drawing/2014/main" id="{76916A1B-C54D-4141-98F6-8C73F44CA871}"/>
              </a:ext>
            </a:extLst>
          </p:cNvPr>
          <p:cNvSpPr txBox="1">
            <a:spLocks/>
          </p:cNvSpPr>
          <p:nvPr/>
        </p:nvSpPr>
        <p:spPr>
          <a:xfrm>
            <a:off x="2327032" y="5733560"/>
            <a:ext cx="23926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Figure.1</a:t>
            </a:r>
            <a:endParaRPr lang="ja-JP" altLang="en-US" sz="2800" dirty="0"/>
          </a:p>
        </p:txBody>
      </p:sp>
      <p:sp>
        <p:nvSpPr>
          <p:cNvPr id="8" name="タイトル 1">
            <a:extLst>
              <a:ext uri="{FF2B5EF4-FFF2-40B4-BE49-F238E27FC236}">
                <a16:creationId xmlns:a16="http://schemas.microsoft.com/office/drawing/2014/main" id="{B4358C41-E72F-4B33-B48E-3E923F312B80}"/>
              </a:ext>
            </a:extLst>
          </p:cNvPr>
          <p:cNvSpPr txBox="1">
            <a:spLocks/>
          </p:cNvSpPr>
          <p:nvPr/>
        </p:nvSpPr>
        <p:spPr>
          <a:xfrm>
            <a:off x="8514472" y="5733559"/>
            <a:ext cx="23926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Figure.2</a:t>
            </a:r>
            <a:endParaRPr lang="ja-JP" altLang="en-US" sz="2800" dirty="0"/>
          </a:p>
        </p:txBody>
      </p:sp>
    </p:spTree>
    <p:extLst>
      <p:ext uri="{BB962C8B-B14F-4D97-AF65-F5344CB8AC3E}">
        <p14:creationId xmlns:p14="http://schemas.microsoft.com/office/powerpoint/2010/main" val="135915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13544" y="177800"/>
            <a:ext cx="10515600" cy="1325563"/>
          </a:xfrm>
        </p:spPr>
        <p:txBody>
          <a:bodyPr/>
          <a:lstStyle/>
          <a:p>
            <a:r>
              <a:rPr lang="ja-JP" altLang="en-US" dirty="0">
                <a:latin typeface="ＭＳ 明朝" panose="02020609040205080304" pitchFamily="17" charset="-128"/>
                <a:ea typeface="ＭＳ 明朝" panose="02020609040205080304" pitchFamily="17" charset="-128"/>
              </a:rPr>
              <a:t>研究課題</a:t>
            </a:r>
            <a:endParaRPr kumimoji="1" lang="ja-JP" altLang="en-US" dirty="0">
              <a:latin typeface="ＭＳ 明朝" panose="02020609040205080304" pitchFamily="17" charset="-128"/>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962856" y="1293396"/>
            <a:ext cx="10515600" cy="5755103"/>
          </a:xfrm>
        </p:spPr>
        <p:txBody>
          <a:bodyPr>
            <a:normAutofit/>
          </a:bodyPr>
          <a:lstStyle/>
          <a:p>
            <a:pPr marL="514350" indent="-514350">
              <a:lnSpc>
                <a:spcPct val="150000"/>
              </a:lnSpc>
              <a:buAutoNum type="arabicPeriod"/>
            </a:pPr>
            <a:r>
              <a:rPr kumimoji="1" lang="ja-JP" altLang="en-US" dirty="0">
                <a:latin typeface="ＭＳ 明朝" panose="02020609040205080304" pitchFamily="17" charset="-128"/>
                <a:ea typeface="ＭＳ 明朝" panose="02020609040205080304" pitchFamily="17" charset="-128"/>
              </a:rPr>
              <a:t>脳神経外科領域における</a:t>
            </a:r>
            <a:r>
              <a:rPr lang="en-US" altLang="ja-JP" dirty="0">
                <a:ea typeface="ＭＳ 明朝" panose="02020609040205080304" pitchFamily="17" charset="-128"/>
              </a:rPr>
              <a:t>Phase</a:t>
            </a:r>
            <a:r>
              <a:rPr lang="ja-JP" altLang="en-US" dirty="0">
                <a:ea typeface="ＭＳ 明朝" panose="02020609040205080304" pitchFamily="17" charset="-128"/>
              </a:rPr>
              <a:t> </a:t>
            </a:r>
            <a:r>
              <a:rPr lang="en-US" altLang="ja-JP" dirty="0">
                <a:ea typeface="ＭＳ 明朝" panose="02020609040205080304" pitchFamily="17" charset="-128"/>
              </a:rPr>
              <a:t>contrast MRI</a:t>
            </a:r>
            <a:r>
              <a:rPr lang="ja-JP" altLang="en-US" dirty="0">
                <a:ea typeface="ＭＳ 明朝" panose="02020609040205080304" pitchFamily="17" charset="-128"/>
              </a:rPr>
              <a:t>の臨床研究</a:t>
            </a:r>
            <a:endParaRPr lang="en-US" altLang="ja-JP" dirty="0">
              <a:latin typeface="+mj-ea"/>
              <a:ea typeface="+mj-ea"/>
            </a:endParaRPr>
          </a:p>
          <a:p>
            <a:pPr marL="0" indent="0">
              <a:lnSpc>
                <a:spcPct val="150000"/>
              </a:lnSpc>
              <a:buNone/>
            </a:pPr>
            <a:r>
              <a:rPr lang="en-US" altLang="ja-JP" dirty="0">
                <a:latin typeface="+mj-ea"/>
                <a:ea typeface="+mj-ea"/>
              </a:rPr>
              <a:t>	</a:t>
            </a:r>
            <a:r>
              <a:rPr lang="en-US" altLang="ja-JP" dirty="0">
                <a:solidFill>
                  <a:schemeClr val="bg1">
                    <a:lumMod val="65000"/>
                    <a:lumOff val="35000"/>
                  </a:schemeClr>
                </a:solidFill>
                <a:latin typeface="+mj-ea"/>
                <a:ea typeface="+mj-ea"/>
              </a:rPr>
              <a:t>a.</a:t>
            </a:r>
            <a:r>
              <a:rPr kumimoji="1"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脳動静脈奇形に対する</a:t>
            </a:r>
            <a:r>
              <a:rPr kumimoji="1" lang="en-US" altLang="ja-JP" dirty="0">
                <a:solidFill>
                  <a:schemeClr val="bg1">
                    <a:lumMod val="65000"/>
                    <a:lumOff val="35000"/>
                  </a:schemeClr>
                </a:solidFill>
                <a:ea typeface="ＭＳ 明朝" panose="02020609040205080304" pitchFamily="17" charset="-128"/>
              </a:rPr>
              <a:t>PC MRI</a:t>
            </a:r>
            <a:r>
              <a:rPr kumimoji="1"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を用いた定量的血流解析</a:t>
            </a:r>
            <a:endParaRPr kumimoji="1"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a:p>
            <a:pPr marL="0" indent="0">
              <a:lnSpc>
                <a:spcPct val="150000"/>
              </a:lnSpc>
              <a:buNone/>
            </a:pPr>
            <a:r>
              <a:rPr lang="en-US" altLang="ja-JP" dirty="0">
                <a:latin typeface="ＭＳ 明朝" panose="02020609040205080304" pitchFamily="17" charset="-128"/>
                <a:ea typeface="ＭＳ 明朝" panose="02020609040205080304" pitchFamily="17" charset="-128"/>
              </a:rPr>
              <a:t>	</a:t>
            </a:r>
            <a:r>
              <a:rPr lang="en-US" altLang="ja-JP" dirty="0">
                <a:latin typeface="+mj-lt"/>
                <a:ea typeface="ＭＳ 明朝" panose="02020609040205080304" pitchFamily="17" charset="-128"/>
              </a:rPr>
              <a:t>b. </a:t>
            </a:r>
            <a:r>
              <a:rPr lang="ja-JP" altLang="en-US" dirty="0">
                <a:latin typeface="+mj-ea"/>
                <a:ea typeface="+mj-ea"/>
              </a:rPr>
              <a:t>血管芽腫における微小血管の流れの可視化</a:t>
            </a:r>
            <a:endParaRPr lang="en-US" altLang="ja-JP" dirty="0">
              <a:latin typeface="+mj-ea"/>
              <a:ea typeface="+mj-ea"/>
            </a:endParaRPr>
          </a:p>
          <a:p>
            <a:pPr marL="0" indent="0">
              <a:lnSpc>
                <a:spcPct val="150000"/>
              </a:lnSpc>
              <a:buNone/>
            </a:pPr>
            <a:endParaRPr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65000"/>
                    <a:lumOff val="35000"/>
                  </a:schemeClr>
                </a:solidFill>
                <a:latin typeface="ＭＳ 明朝" panose="02020609040205080304" pitchFamily="17" charset="-128"/>
                <a:ea typeface="ＭＳ 明朝" panose="02020609040205080304" pitchFamily="17" charset="-128"/>
              </a:rPr>
              <a:t>2. </a:t>
            </a:r>
            <a:r>
              <a:rPr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脳神経外科領域における機械学習の臨床研究</a:t>
            </a:r>
            <a:endParaRPr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a:p>
            <a:pPr marL="0" indent="0">
              <a:lnSpc>
                <a:spcPct val="150000"/>
              </a:lnSpc>
              <a:buNone/>
            </a:pPr>
            <a:r>
              <a:rPr lang="en-US" altLang="ja-JP" dirty="0">
                <a:solidFill>
                  <a:schemeClr val="bg1">
                    <a:lumMod val="65000"/>
                    <a:lumOff val="35000"/>
                  </a:schemeClr>
                </a:solidFill>
                <a:latin typeface="ＭＳ 明朝" panose="02020609040205080304" pitchFamily="17" charset="-128"/>
                <a:ea typeface="ＭＳ 明朝" panose="02020609040205080304" pitchFamily="17" charset="-128"/>
              </a:rPr>
              <a:t>	a. </a:t>
            </a:r>
            <a:r>
              <a:rPr lang="ja-JP" altLang="en-US" dirty="0">
                <a:solidFill>
                  <a:schemeClr val="bg1">
                    <a:lumMod val="65000"/>
                    <a:lumOff val="35000"/>
                  </a:schemeClr>
                </a:solidFill>
                <a:latin typeface="ＭＳ 明朝" panose="02020609040205080304" pitchFamily="17" charset="-128"/>
                <a:ea typeface="ＭＳ 明朝" panose="02020609040205080304" pitchFamily="17" charset="-128"/>
              </a:rPr>
              <a:t>腫瘍の硬さを予測する深層学習モデルの開発</a:t>
            </a:r>
            <a:endParaRPr lang="en-US" altLang="ja-JP" dirty="0">
              <a:solidFill>
                <a:schemeClr val="bg1">
                  <a:lumMod val="65000"/>
                  <a:lumOff val="35000"/>
                </a:schemeClr>
              </a:solidFill>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3105519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ミラー, ブラック, 座る, 女性 が含まれている画像&#10;&#10;自動的に生成された説明">
            <a:extLst>
              <a:ext uri="{FF2B5EF4-FFF2-40B4-BE49-F238E27FC236}">
                <a16:creationId xmlns:a16="http://schemas.microsoft.com/office/drawing/2014/main" id="{C21B8A58-0367-42F6-AFDA-0315D8B01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460" t="14768" r="22706" b="18336"/>
          <a:stretch/>
        </p:blipFill>
        <p:spPr>
          <a:xfrm>
            <a:off x="6035561" y="1287953"/>
            <a:ext cx="5512035" cy="5033474"/>
          </a:xfrm>
        </p:spPr>
      </p:pic>
      <p:sp>
        <p:nvSpPr>
          <p:cNvPr id="8" name="タイトル 1">
            <a:extLst>
              <a:ext uri="{FF2B5EF4-FFF2-40B4-BE49-F238E27FC236}">
                <a16:creationId xmlns:a16="http://schemas.microsoft.com/office/drawing/2014/main" id="{D18A6927-D574-4521-908D-766FE53ED8F4}"/>
              </a:ext>
            </a:extLst>
          </p:cNvPr>
          <p:cNvSpPr txBox="1">
            <a:spLocks/>
          </p:cNvSpPr>
          <p:nvPr/>
        </p:nvSpPr>
        <p:spPr>
          <a:xfrm>
            <a:off x="2429349" y="6321427"/>
            <a:ext cx="3795045" cy="558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造影なし</a:t>
            </a:r>
          </a:p>
        </p:txBody>
      </p:sp>
      <p:sp>
        <p:nvSpPr>
          <p:cNvPr id="9" name="タイトル 1">
            <a:extLst>
              <a:ext uri="{FF2B5EF4-FFF2-40B4-BE49-F238E27FC236}">
                <a16:creationId xmlns:a16="http://schemas.microsoft.com/office/drawing/2014/main" id="{29560E0D-2D7D-4C3E-9B1C-CC53BFD4B38D}"/>
              </a:ext>
            </a:extLst>
          </p:cNvPr>
          <p:cNvSpPr txBox="1">
            <a:spLocks/>
          </p:cNvSpPr>
          <p:nvPr/>
        </p:nvSpPr>
        <p:spPr>
          <a:xfrm>
            <a:off x="923658" y="45249"/>
            <a:ext cx="111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造影剤投与と低</a:t>
            </a:r>
            <a:r>
              <a:rPr lang="en-US" altLang="ja-JP" dirty="0" err="1"/>
              <a:t>Venc</a:t>
            </a:r>
            <a:r>
              <a:rPr lang="ja-JP" altLang="en-US" dirty="0"/>
              <a:t>による</a:t>
            </a:r>
            <a:r>
              <a:rPr lang="en-US" altLang="ja-JP" dirty="0"/>
              <a:t>VNR</a:t>
            </a:r>
            <a:r>
              <a:rPr lang="ja-JP" altLang="en-US" dirty="0"/>
              <a:t>向上効果</a:t>
            </a:r>
            <a:endParaRPr lang="ja-JP" altLang="en-US" sz="3200" dirty="0"/>
          </a:p>
        </p:txBody>
      </p:sp>
      <p:sp>
        <p:nvSpPr>
          <p:cNvPr id="10" name="タイトル 1">
            <a:extLst>
              <a:ext uri="{FF2B5EF4-FFF2-40B4-BE49-F238E27FC236}">
                <a16:creationId xmlns:a16="http://schemas.microsoft.com/office/drawing/2014/main" id="{B3299CFF-D81F-454F-BF02-9DEA776A67C0}"/>
              </a:ext>
            </a:extLst>
          </p:cNvPr>
          <p:cNvSpPr txBox="1">
            <a:spLocks/>
          </p:cNvSpPr>
          <p:nvPr/>
        </p:nvSpPr>
        <p:spPr>
          <a:xfrm>
            <a:off x="7561604" y="6299752"/>
            <a:ext cx="3795045" cy="55824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dirty="0"/>
          </a:p>
        </p:txBody>
      </p:sp>
      <p:sp>
        <p:nvSpPr>
          <p:cNvPr id="11" name="タイトル 1">
            <a:extLst>
              <a:ext uri="{FF2B5EF4-FFF2-40B4-BE49-F238E27FC236}">
                <a16:creationId xmlns:a16="http://schemas.microsoft.com/office/drawing/2014/main" id="{C1622417-E656-4D53-9D6F-8BAE80CB3897}"/>
              </a:ext>
            </a:extLst>
          </p:cNvPr>
          <p:cNvSpPr txBox="1">
            <a:spLocks/>
          </p:cNvSpPr>
          <p:nvPr/>
        </p:nvSpPr>
        <p:spPr>
          <a:xfrm>
            <a:off x="7945062" y="6299753"/>
            <a:ext cx="3795045" cy="558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造影あり</a:t>
            </a:r>
          </a:p>
        </p:txBody>
      </p:sp>
      <p:pic>
        <p:nvPicPr>
          <p:cNvPr id="3" name="図 2" descr="写真, 暗い, ブラック, 座る が含まれている画像&#10;&#10;自動的に生成された説明">
            <a:extLst>
              <a:ext uri="{FF2B5EF4-FFF2-40B4-BE49-F238E27FC236}">
                <a16:creationId xmlns:a16="http://schemas.microsoft.com/office/drawing/2014/main" id="{34D8340B-D35F-4632-9117-39F4B095D140}"/>
              </a:ext>
            </a:extLst>
          </p:cNvPr>
          <p:cNvPicPr>
            <a:picLocks noChangeAspect="1"/>
          </p:cNvPicPr>
          <p:nvPr/>
        </p:nvPicPr>
        <p:blipFill rotWithShape="1">
          <a:blip r:embed="rId4">
            <a:extLst>
              <a:ext uri="{28A0092B-C50C-407E-A947-70E740481C1C}">
                <a14:useLocalDpi xmlns:a14="http://schemas.microsoft.com/office/drawing/2010/main" val="0"/>
              </a:ext>
            </a:extLst>
          </a:blip>
          <a:srcRect l="30103" t="9570" r="26594" b="24626"/>
          <a:stretch/>
        </p:blipFill>
        <p:spPr>
          <a:xfrm>
            <a:off x="978558" y="1203080"/>
            <a:ext cx="4426726" cy="5035487"/>
          </a:xfrm>
          <a:prstGeom prst="rect">
            <a:avLst/>
          </a:prstGeom>
        </p:spPr>
      </p:pic>
    </p:spTree>
    <p:extLst>
      <p:ext uri="{BB962C8B-B14F-4D97-AF65-F5344CB8AC3E}">
        <p14:creationId xmlns:p14="http://schemas.microsoft.com/office/powerpoint/2010/main" val="2658528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8801E7-79D0-481A-A514-64244DD44124}"/>
              </a:ext>
            </a:extLst>
          </p:cNvPr>
          <p:cNvSpPr>
            <a:spLocks noGrp="1"/>
          </p:cNvSpPr>
          <p:nvPr>
            <p:ph type="title"/>
          </p:nvPr>
        </p:nvSpPr>
        <p:spPr/>
        <p:txBody>
          <a:bodyPr/>
          <a:lstStyle/>
          <a:p>
            <a:endParaRPr kumimoji="1" lang="ja-JP" altLang="en-US"/>
          </a:p>
        </p:txBody>
      </p:sp>
      <p:pic>
        <p:nvPicPr>
          <p:cNvPr id="5" name="コンテンツ プレースホルダー 4" descr="動物, ブラック, バイク, 座る が含まれている画像&#10;&#10;自動的に生成された説明">
            <a:extLst>
              <a:ext uri="{FF2B5EF4-FFF2-40B4-BE49-F238E27FC236}">
                <a16:creationId xmlns:a16="http://schemas.microsoft.com/office/drawing/2014/main" id="{5E42BAA4-ADA6-4E45-9D6E-F1C446599F6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820" r="18264" b="13136"/>
          <a:stretch/>
        </p:blipFill>
        <p:spPr>
          <a:xfrm>
            <a:off x="133885" y="134389"/>
            <a:ext cx="4509746" cy="4021456"/>
          </a:xfrm>
        </p:spPr>
      </p:pic>
      <p:pic>
        <p:nvPicPr>
          <p:cNvPr id="7" name="図 6" descr="動物, ブラック, バイク, 座る が含まれている画像&#10;&#10;自動的に生成された説明">
            <a:extLst>
              <a:ext uri="{FF2B5EF4-FFF2-40B4-BE49-F238E27FC236}">
                <a16:creationId xmlns:a16="http://schemas.microsoft.com/office/drawing/2014/main" id="{BB97508F-0493-49DB-86AF-057807D9362F}"/>
              </a:ext>
            </a:extLst>
          </p:cNvPr>
          <p:cNvPicPr>
            <a:picLocks noChangeAspect="1"/>
          </p:cNvPicPr>
          <p:nvPr/>
        </p:nvPicPr>
        <p:blipFill rotWithShape="1">
          <a:blip r:embed="rId4">
            <a:extLst>
              <a:ext uri="{28A0092B-C50C-407E-A947-70E740481C1C}">
                <a14:useLocalDpi xmlns:a14="http://schemas.microsoft.com/office/drawing/2010/main" val="0"/>
              </a:ext>
            </a:extLst>
          </a:blip>
          <a:srcRect l="20307" t="24802" r="37346" b="29092"/>
          <a:stretch/>
        </p:blipFill>
        <p:spPr>
          <a:xfrm>
            <a:off x="4643631" y="343102"/>
            <a:ext cx="7545936" cy="6149773"/>
          </a:xfrm>
          <a:prstGeom prst="rect">
            <a:avLst/>
          </a:prstGeom>
        </p:spPr>
      </p:pic>
      <p:pic>
        <p:nvPicPr>
          <p:cNvPr id="9" name="図 8" descr="ケーキ, 座る, テーブル, 作品 が含まれている画像&#10;&#10;自動的に生成された説明">
            <a:extLst>
              <a:ext uri="{FF2B5EF4-FFF2-40B4-BE49-F238E27FC236}">
                <a16:creationId xmlns:a16="http://schemas.microsoft.com/office/drawing/2014/main" id="{92EC8806-4907-476B-9596-61258202A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84" y="4153639"/>
            <a:ext cx="4606647" cy="3448228"/>
          </a:xfrm>
          <a:prstGeom prst="rect">
            <a:avLst/>
          </a:prstGeom>
        </p:spPr>
      </p:pic>
      <p:sp>
        <p:nvSpPr>
          <p:cNvPr id="10" name="タイトル 1">
            <a:extLst>
              <a:ext uri="{FF2B5EF4-FFF2-40B4-BE49-F238E27FC236}">
                <a16:creationId xmlns:a16="http://schemas.microsoft.com/office/drawing/2014/main" id="{7FDB20E6-E907-430E-87F5-41BAB9BBD2C6}"/>
              </a:ext>
            </a:extLst>
          </p:cNvPr>
          <p:cNvSpPr txBox="1">
            <a:spLocks/>
          </p:cNvSpPr>
          <p:nvPr/>
        </p:nvSpPr>
        <p:spPr>
          <a:xfrm>
            <a:off x="6407921" y="240785"/>
            <a:ext cx="4496513" cy="114225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VNR</a:t>
            </a:r>
            <a:r>
              <a:rPr lang="ja-JP" altLang="en-US" dirty="0"/>
              <a:t> </a:t>
            </a:r>
            <a:r>
              <a:rPr lang="en-US" altLang="ja-JP" dirty="0"/>
              <a:t>=</a:t>
            </a:r>
            <a:r>
              <a:rPr lang="ja-JP" altLang="en-US" dirty="0"/>
              <a:t> </a:t>
            </a:r>
            <a:r>
              <a:rPr lang="en-US" altLang="ja-JP" dirty="0"/>
              <a:t>SNR/</a:t>
            </a:r>
            <a:r>
              <a:rPr lang="en-US" altLang="ja-JP" dirty="0" err="1"/>
              <a:t>Venc</a:t>
            </a:r>
            <a:endParaRPr lang="ja-JP" altLang="en-US" dirty="0"/>
          </a:p>
        </p:txBody>
      </p:sp>
    </p:spTree>
    <p:extLst>
      <p:ext uri="{BB962C8B-B14F-4D97-AF65-F5344CB8AC3E}">
        <p14:creationId xmlns:p14="http://schemas.microsoft.com/office/powerpoint/2010/main" val="147852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C7C3D-E2D7-4D3A-BF42-0A73726331B8}"/>
              </a:ext>
            </a:extLst>
          </p:cNvPr>
          <p:cNvSpPr>
            <a:spLocks noGrp="1"/>
          </p:cNvSpPr>
          <p:nvPr>
            <p:ph type="title"/>
          </p:nvPr>
        </p:nvSpPr>
        <p:spPr>
          <a:xfrm>
            <a:off x="950155" y="302455"/>
            <a:ext cx="10515600" cy="1325563"/>
          </a:xfrm>
        </p:spPr>
        <p:txBody>
          <a:bodyPr/>
          <a:lstStyle/>
          <a:p>
            <a:r>
              <a:rPr kumimoji="1" lang="ja-JP" altLang="en-US" dirty="0"/>
              <a:t>今後の課題と展望</a:t>
            </a:r>
          </a:p>
        </p:txBody>
      </p:sp>
      <p:sp>
        <p:nvSpPr>
          <p:cNvPr id="3" name="コンテンツ プレースホルダー 2">
            <a:extLst>
              <a:ext uri="{FF2B5EF4-FFF2-40B4-BE49-F238E27FC236}">
                <a16:creationId xmlns:a16="http://schemas.microsoft.com/office/drawing/2014/main" id="{8937796D-428D-424D-A7C1-ADE0D32E1C79}"/>
              </a:ext>
            </a:extLst>
          </p:cNvPr>
          <p:cNvSpPr>
            <a:spLocks noGrp="1"/>
          </p:cNvSpPr>
          <p:nvPr>
            <p:ph idx="1"/>
          </p:nvPr>
        </p:nvSpPr>
        <p:spPr>
          <a:xfrm>
            <a:off x="1259057" y="1533378"/>
            <a:ext cx="9897796" cy="4790510"/>
          </a:xfrm>
        </p:spPr>
        <p:txBody>
          <a:bodyPr>
            <a:normAutofit lnSpcReduction="10000"/>
          </a:bodyPr>
          <a:lstStyle/>
          <a:p>
            <a:pPr marL="0" indent="0">
              <a:lnSpc>
                <a:spcPct val="150000"/>
              </a:lnSpc>
              <a:buNone/>
            </a:pPr>
            <a:r>
              <a:rPr kumimoji="1" lang="ja-JP" altLang="en-US" dirty="0"/>
              <a:t>・他の</a:t>
            </a:r>
            <a:r>
              <a:rPr kumimoji="1" lang="en-US" altLang="ja-JP" dirty="0"/>
              <a:t>Modality</a:t>
            </a:r>
            <a:r>
              <a:rPr kumimoji="1" lang="ja-JP" altLang="en-US" dirty="0"/>
              <a:t>と位置が合わないので</a:t>
            </a:r>
            <a:r>
              <a:rPr kumimoji="1" lang="en-US" altLang="ja-JP" dirty="0"/>
              <a:t>3D</a:t>
            </a:r>
            <a:r>
              <a:rPr kumimoji="1" lang="ja-JP" altLang="en-US" dirty="0"/>
              <a:t>画像に組み入れるにはまだ工夫が必要。</a:t>
            </a:r>
            <a:endParaRPr kumimoji="1" lang="en-US" altLang="ja-JP" dirty="0"/>
          </a:p>
          <a:p>
            <a:pPr marL="0" indent="0">
              <a:lnSpc>
                <a:spcPct val="150000"/>
              </a:lnSpc>
              <a:buNone/>
            </a:pPr>
            <a:r>
              <a:rPr lang="ja-JP" altLang="en-US" dirty="0"/>
              <a:t>（撮影時間が</a:t>
            </a:r>
            <a:r>
              <a:rPr lang="en-US" altLang="ja-JP" dirty="0"/>
              <a:t>20</a:t>
            </a:r>
            <a:r>
              <a:rPr lang="ja-JP" altLang="en-US" dirty="0"/>
              <a:t>分かかったことによる？撮影条件の更なる最適化）</a:t>
            </a:r>
            <a:endParaRPr lang="en-US" altLang="ja-JP" dirty="0"/>
          </a:p>
          <a:p>
            <a:pPr marL="0" indent="0">
              <a:lnSpc>
                <a:spcPct val="150000"/>
              </a:lnSpc>
              <a:buNone/>
            </a:pPr>
            <a:endParaRPr lang="en-US" altLang="ja-JP" dirty="0"/>
          </a:p>
          <a:p>
            <a:pPr marL="0" indent="0">
              <a:lnSpc>
                <a:spcPct val="150000"/>
              </a:lnSpc>
              <a:buNone/>
            </a:pPr>
            <a:r>
              <a:rPr lang="ja-JP" altLang="en-US" dirty="0"/>
              <a:t>・引き続き</a:t>
            </a:r>
            <a:r>
              <a:rPr lang="en-US" altLang="ja-JP" dirty="0"/>
              <a:t>Hemangioblastoma</a:t>
            </a:r>
            <a:r>
              <a:rPr lang="ja-JP" altLang="en-US" dirty="0"/>
              <a:t>で有用性があるか検討するほか、</a:t>
            </a:r>
            <a:r>
              <a:rPr lang="en-US" altLang="ja-JP" dirty="0"/>
              <a:t>AVM</a:t>
            </a:r>
            <a:r>
              <a:rPr lang="ja-JP" altLang="en-US" dirty="0"/>
              <a:t>や脳幹海綿状血管腫の</a:t>
            </a:r>
            <a:r>
              <a:rPr lang="en-US" altLang="ja-JP" dirty="0"/>
              <a:t>DVA</a:t>
            </a:r>
            <a:r>
              <a:rPr lang="ja-JP" altLang="en-US" dirty="0"/>
              <a:t>でも有用か検討する。</a:t>
            </a:r>
            <a:endParaRPr lang="en-US" altLang="ja-JP" dirty="0"/>
          </a:p>
        </p:txBody>
      </p:sp>
    </p:spTree>
    <p:extLst>
      <p:ext uri="{BB962C8B-B14F-4D97-AF65-F5344CB8AC3E}">
        <p14:creationId xmlns:p14="http://schemas.microsoft.com/office/powerpoint/2010/main" val="1175172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4DA14F3-38A1-4827-9572-2E6F6258C4C5}"/>
              </a:ext>
            </a:extLst>
          </p:cNvPr>
          <p:cNvSpPr>
            <a:spLocks noGrp="1"/>
          </p:cNvSpPr>
          <p:nvPr>
            <p:ph idx="1"/>
          </p:nvPr>
        </p:nvSpPr>
        <p:spPr>
          <a:xfrm>
            <a:off x="838200" y="329514"/>
            <a:ext cx="10515600" cy="6285470"/>
          </a:xfrm>
        </p:spPr>
        <p:txBody>
          <a:bodyPr>
            <a:normAutofit fontScale="92500"/>
          </a:bodyPr>
          <a:lstStyle/>
          <a:p>
            <a:r>
              <a:rPr kumimoji="1" lang="en-US" altLang="ja-JP" b="1" dirty="0">
                <a:solidFill>
                  <a:srgbClr val="FF0000"/>
                </a:solidFill>
              </a:rPr>
              <a:t>3D</a:t>
            </a:r>
            <a:r>
              <a:rPr kumimoji="1" lang="ja-JP" altLang="en-US" b="1" dirty="0">
                <a:solidFill>
                  <a:srgbClr val="FF0000"/>
                </a:solidFill>
              </a:rPr>
              <a:t>と</a:t>
            </a:r>
            <a:r>
              <a:rPr kumimoji="1" lang="en-US" altLang="ja-JP" b="1" dirty="0">
                <a:solidFill>
                  <a:srgbClr val="FF0000"/>
                </a:solidFill>
              </a:rPr>
              <a:t>4D</a:t>
            </a:r>
            <a:r>
              <a:rPr kumimoji="1" lang="ja-JP" altLang="en-US" b="1" dirty="0">
                <a:solidFill>
                  <a:srgbClr val="FF0000"/>
                </a:solidFill>
              </a:rPr>
              <a:t>の違いを明確に教授に示す</a:t>
            </a:r>
            <a:r>
              <a:rPr lang="ja-JP" altLang="en-US" b="1" dirty="0">
                <a:solidFill>
                  <a:srgbClr val="FF0000"/>
                </a:solidFill>
              </a:rPr>
              <a:t>鈴木さんに相談</a:t>
            </a:r>
            <a:endParaRPr lang="en-US" altLang="ja-JP" b="1" dirty="0">
              <a:solidFill>
                <a:srgbClr val="FF0000"/>
              </a:solidFill>
            </a:endParaRPr>
          </a:p>
          <a:p>
            <a:r>
              <a:rPr kumimoji="1" lang="ja-JP" altLang="en-US" b="1" dirty="0">
                <a:solidFill>
                  <a:srgbClr val="FF0000"/>
                </a:solidFill>
              </a:rPr>
              <a:t>実際の撮影の</a:t>
            </a:r>
            <a:r>
              <a:rPr kumimoji="1" lang="en-US" altLang="ja-JP" b="1" dirty="0">
                <a:solidFill>
                  <a:srgbClr val="FF0000"/>
                </a:solidFill>
              </a:rPr>
              <a:t>MRI</a:t>
            </a:r>
            <a:r>
              <a:rPr kumimoji="1" lang="ja-JP" altLang="en-US" b="1" dirty="0">
                <a:solidFill>
                  <a:srgbClr val="FF0000"/>
                </a:solidFill>
              </a:rPr>
              <a:t>の図をみせてあげるといいかもしれない。</a:t>
            </a:r>
            <a:endParaRPr kumimoji="1" lang="en-US" altLang="ja-JP" b="1" dirty="0">
              <a:solidFill>
                <a:srgbClr val="FF0000"/>
              </a:solidFill>
            </a:endParaRPr>
          </a:p>
          <a:p>
            <a:r>
              <a:rPr lang="ja-JP" altLang="en-US" dirty="0"/>
              <a:t>撮像時間や撮り方、利点、欠点など</a:t>
            </a:r>
            <a:endParaRPr lang="en-US" altLang="ja-JP" dirty="0"/>
          </a:p>
          <a:p>
            <a:r>
              <a:rPr lang="en-US" altLang="ja-JP" dirty="0"/>
              <a:t>N/</a:t>
            </a:r>
            <a:r>
              <a:rPr lang="en-US" altLang="ja-JP" dirty="0" err="1"/>
              <a:t>Dratio</a:t>
            </a:r>
            <a:r>
              <a:rPr lang="ja-JP" altLang="en-US" dirty="0"/>
              <a:t>って引いていいのか、割っていいのか？でも割らないと差が出ない・・・。</a:t>
            </a:r>
            <a:r>
              <a:rPr lang="ja-JP" altLang="en-US" b="1" dirty="0">
                <a:solidFill>
                  <a:srgbClr val="FF0000"/>
                </a:solidFill>
              </a:rPr>
              <a:t>正規化をどうするのか。</a:t>
            </a:r>
            <a:endParaRPr lang="en-US" altLang="ja-JP" b="1" dirty="0">
              <a:solidFill>
                <a:srgbClr val="FF0000"/>
              </a:solidFill>
            </a:endParaRPr>
          </a:p>
          <a:p>
            <a:r>
              <a:rPr lang="en-US" altLang="ja-JP" dirty="0"/>
              <a:t>Nidus</a:t>
            </a:r>
            <a:r>
              <a:rPr lang="ja-JP" altLang="en-US" dirty="0"/>
              <a:t> </a:t>
            </a:r>
            <a:r>
              <a:rPr lang="en-US" altLang="ja-JP" dirty="0"/>
              <a:t>Flow</a:t>
            </a:r>
            <a:r>
              <a:rPr lang="ja-JP" altLang="en-US" dirty="0"/>
              <a:t> </a:t>
            </a:r>
            <a:r>
              <a:rPr lang="en-US" altLang="ja-JP" dirty="0"/>
              <a:t>Rate</a:t>
            </a:r>
            <a:r>
              <a:rPr lang="ja-JP" altLang="en-US" dirty="0"/>
              <a:t>のネーミングがわるいんじゃない？</a:t>
            </a:r>
            <a:endParaRPr lang="en-US" altLang="ja-JP" dirty="0"/>
          </a:p>
          <a:p>
            <a:r>
              <a:rPr lang="ja-JP" altLang="en-US" dirty="0"/>
              <a:t>破裂例と未破裂例で</a:t>
            </a:r>
            <a:r>
              <a:rPr lang="en-US" altLang="ja-JP" dirty="0"/>
              <a:t>Nidus</a:t>
            </a:r>
            <a:r>
              <a:rPr lang="ja-JP" altLang="en-US" dirty="0"/>
              <a:t> </a:t>
            </a:r>
            <a:r>
              <a:rPr lang="en-US" altLang="ja-JP" dirty="0"/>
              <a:t>Volume,</a:t>
            </a:r>
            <a:r>
              <a:rPr lang="ja-JP" altLang="en-US" dirty="0"/>
              <a:t> </a:t>
            </a:r>
            <a:r>
              <a:rPr lang="en-US" altLang="ja-JP" dirty="0"/>
              <a:t>NFR</a:t>
            </a:r>
            <a:r>
              <a:rPr lang="ja-JP" altLang="en-US" dirty="0"/>
              <a:t>の相関関係のグラフをしめしたり、表を示したりして、大きく変わりがないことをみせたい。</a:t>
            </a:r>
            <a:endParaRPr lang="en-US" altLang="ja-JP" dirty="0"/>
          </a:p>
          <a:p>
            <a:r>
              <a:rPr lang="en-US" altLang="ja-JP" dirty="0"/>
              <a:t>PCMRI</a:t>
            </a:r>
            <a:r>
              <a:rPr lang="ja-JP" altLang="en-US" dirty="0"/>
              <a:t>だけで</a:t>
            </a:r>
            <a:r>
              <a:rPr lang="en-US" altLang="ja-JP" dirty="0"/>
              <a:t>HB</a:t>
            </a:r>
            <a:r>
              <a:rPr lang="ja-JP" altLang="en-US" dirty="0"/>
              <a:t>の３</a:t>
            </a:r>
            <a:r>
              <a:rPr lang="en-US" altLang="ja-JP" dirty="0"/>
              <a:t>D</a:t>
            </a:r>
            <a:r>
              <a:rPr lang="ja-JP" altLang="en-US" dirty="0"/>
              <a:t>をつくる。</a:t>
            </a:r>
            <a:endParaRPr lang="en-US" altLang="ja-JP" dirty="0"/>
          </a:p>
          <a:p>
            <a:endParaRPr lang="en-US" altLang="ja-JP" dirty="0"/>
          </a:p>
          <a:p>
            <a:pPr marL="0" indent="0">
              <a:buNone/>
            </a:pPr>
            <a:r>
              <a:rPr lang="ja-JP" altLang="en-US" dirty="0"/>
              <a:t>・</a:t>
            </a:r>
            <a:r>
              <a:rPr lang="en-US" altLang="ja-JP" dirty="0"/>
              <a:t>9</a:t>
            </a:r>
            <a:r>
              <a:rPr lang="ja-JP" altLang="en-US" dirty="0"/>
              <a:t>月</a:t>
            </a:r>
            <a:r>
              <a:rPr lang="en-US" altLang="ja-JP" dirty="0"/>
              <a:t>26</a:t>
            </a:r>
            <a:r>
              <a:rPr lang="ja-JP" altLang="en-US" dirty="0"/>
              <a:t>日リサカンのポイントは、</a:t>
            </a:r>
            <a:r>
              <a:rPr lang="en-US" altLang="ja-JP" dirty="0"/>
              <a:t>3D</a:t>
            </a:r>
            <a:r>
              <a:rPr lang="ja-JP" altLang="en-US" dirty="0"/>
              <a:t>と</a:t>
            </a:r>
            <a:r>
              <a:rPr lang="en-US" altLang="ja-JP" dirty="0"/>
              <a:t>4D</a:t>
            </a:r>
            <a:r>
              <a:rPr lang="ja-JP" altLang="en-US" dirty="0"/>
              <a:t>の違い、実際の撮り方を教授に理解していただく。評価項目について再考の必要がないのか？</a:t>
            </a:r>
            <a:endParaRPr lang="en-US" altLang="ja-JP" dirty="0"/>
          </a:p>
          <a:p>
            <a:pPr marL="0" indent="0">
              <a:buNone/>
            </a:pPr>
            <a:r>
              <a:rPr lang="ja-JP" altLang="en-US" dirty="0"/>
              <a:t>出てきた流量は本当の値かどうかわからない。正規化をどうしたらよいのか。</a:t>
            </a:r>
            <a:endParaRPr lang="en-US" altLang="ja-JP" dirty="0"/>
          </a:p>
          <a:p>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201322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321C987-060A-465B-A46C-0E7A118064CE}"/>
              </a:ext>
            </a:extLst>
          </p:cNvPr>
          <p:cNvPicPr>
            <a:picLocks noChangeAspect="1"/>
          </p:cNvPicPr>
          <p:nvPr/>
        </p:nvPicPr>
        <p:blipFill>
          <a:blip r:embed="rId3"/>
          <a:stretch>
            <a:fillRect/>
          </a:stretch>
        </p:blipFill>
        <p:spPr>
          <a:xfrm>
            <a:off x="190335" y="1023457"/>
            <a:ext cx="8420964" cy="5481772"/>
          </a:xfrm>
          <a:prstGeom prst="rect">
            <a:avLst/>
          </a:prstGeom>
        </p:spPr>
      </p:pic>
      <p:sp>
        <p:nvSpPr>
          <p:cNvPr id="6" name="コンテンツ プレースホルダー 2">
            <a:extLst>
              <a:ext uri="{FF2B5EF4-FFF2-40B4-BE49-F238E27FC236}">
                <a16:creationId xmlns:a16="http://schemas.microsoft.com/office/drawing/2014/main" id="{C07104B4-75C7-40BF-8512-FF31A8C399A4}"/>
              </a:ext>
            </a:extLst>
          </p:cNvPr>
          <p:cNvSpPr>
            <a:spLocks noGrp="1"/>
          </p:cNvSpPr>
          <p:nvPr>
            <p:ph idx="1"/>
          </p:nvPr>
        </p:nvSpPr>
        <p:spPr>
          <a:xfrm>
            <a:off x="8699383" y="1132514"/>
            <a:ext cx="3492617" cy="5614332"/>
          </a:xfrm>
        </p:spPr>
        <p:txBody>
          <a:bodyPr>
            <a:normAutofit/>
          </a:bodyPr>
          <a:lstStyle/>
          <a:p>
            <a:pPr>
              <a:lnSpc>
                <a:spcPct val="110000"/>
              </a:lnSpc>
            </a:pPr>
            <a:r>
              <a:rPr kumimoji="1" lang="en-US" altLang="ja-JP" dirty="0"/>
              <a:t>VENC</a:t>
            </a:r>
            <a:r>
              <a:rPr kumimoji="1" lang="ja-JP" altLang="en-US" dirty="0"/>
              <a:t>は</a:t>
            </a:r>
            <a:r>
              <a:rPr kumimoji="1" lang="en-US" altLang="ja-JP" dirty="0"/>
              <a:t>PC-MRI</a:t>
            </a:r>
            <a:r>
              <a:rPr kumimoji="1" lang="ja-JP" altLang="en-US" dirty="0"/>
              <a:t>撮影前に設定するパラメータ </a:t>
            </a:r>
            <a:r>
              <a:rPr kumimoji="1" lang="en-US" altLang="ja-JP" dirty="0"/>
              <a:t>(cm/s) </a:t>
            </a:r>
            <a:r>
              <a:rPr kumimoji="1" lang="ja-JP" altLang="en-US" dirty="0"/>
              <a:t>の</a:t>
            </a:r>
            <a:r>
              <a:rPr kumimoji="1" lang="en-US" altLang="ja-JP" dirty="0"/>
              <a:t>1</a:t>
            </a:r>
            <a:r>
              <a:rPr kumimoji="1" lang="ja-JP" altLang="en-US" dirty="0"/>
              <a:t>つで、</a:t>
            </a:r>
            <a:r>
              <a:rPr kumimoji="1" lang="en-US" altLang="ja-JP" dirty="0"/>
              <a:t>PC-MRI</a:t>
            </a:r>
            <a:r>
              <a:rPr kumimoji="1" lang="ja-JP" altLang="en-US" dirty="0"/>
              <a:t>特有。</a:t>
            </a:r>
            <a:endParaRPr kumimoji="1" lang="en-US" altLang="ja-JP" dirty="0"/>
          </a:p>
          <a:p>
            <a:pPr marL="0" indent="0">
              <a:lnSpc>
                <a:spcPct val="110000"/>
              </a:lnSpc>
              <a:buNone/>
            </a:pPr>
            <a:endParaRPr lang="en-US" altLang="ja-JP" dirty="0"/>
          </a:p>
          <a:p>
            <a:pPr>
              <a:lnSpc>
                <a:spcPct val="110000"/>
              </a:lnSpc>
            </a:pPr>
            <a:r>
              <a:rPr lang="ja-JP" altLang="en-US" dirty="0"/>
              <a:t>適切な</a:t>
            </a:r>
            <a:r>
              <a:rPr lang="en-US" altLang="ja-JP" dirty="0"/>
              <a:t>VENC</a:t>
            </a:r>
            <a:r>
              <a:rPr lang="ja-JP" altLang="en-US" dirty="0"/>
              <a:t>設定が</a:t>
            </a:r>
            <a:r>
              <a:rPr lang="en-US" altLang="ja-JP" dirty="0"/>
              <a:t>Velocity</a:t>
            </a:r>
            <a:r>
              <a:rPr lang="ja-JP" altLang="en-US" dirty="0"/>
              <a:t> </a:t>
            </a:r>
            <a:r>
              <a:rPr lang="en-US" altLang="ja-JP" dirty="0"/>
              <a:t>to noise</a:t>
            </a:r>
            <a:r>
              <a:rPr lang="ja-JP" altLang="en-US" dirty="0"/>
              <a:t> </a:t>
            </a:r>
            <a:r>
              <a:rPr lang="en-US" altLang="ja-JP" dirty="0"/>
              <a:t>ratio</a:t>
            </a:r>
            <a:r>
              <a:rPr lang="ja-JP" altLang="en-US" dirty="0"/>
              <a:t>の高い画像の取得に繋がる。</a:t>
            </a:r>
            <a:endParaRPr kumimoji="1" lang="ja-JP" altLang="en-US" dirty="0"/>
          </a:p>
        </p:txBody>
      </p:sp>
      <p:sp>
        <p:nvSpPr>
          <p:cNvPr id="7" name="タイトル 1">
            <a:extLst>
              <a:ext uri="{FF2B5EF4-FFF2-40B4-BE49-F238E27FC236}">
                <a16:creationId xmlns:a16="http://schemas.microsoft.com/office/drawing/2014/main" id="{06BCA9D4-64F9-42C1-9310-3D1FA697D182}"/>
              </a:ext>
            </a:extLst>
          </p:cNvPr>
          <p:cNvSpPr>
            <a:spLocks noGrp="1"/>
          </p:cNvSpPr>
          <p:nvPr>
            <p:ph type="title"/>
          </p:nvPr>
        </p:nvSpPr>
        <p:spPr>
          <a:xfrm>
            <a:off x="402672" y="-92279"/>
            <a:ext cx="11204473" cy="1325563"/>
          </a:xfrm>
        </p:spPr>
        <p:txBody>
          <a:bodyPr>
            <a:normAutofit/>
          </a:bodyPr>
          <a:lstStyle/>
          <a:p>
            <a:r>
              <a:rPr lang="en-US" altLang="ja-JP" sz="4000" dirty="0"/>
              <a:t>Velocity-encoding (VENC) </a:t>
            </a:r>
            <a:r>
              <a:rPr lang="ja-JP" altLang="en-US" sz="4000" dirty="0"/>
              <a:t>設定の重要性</a:t>
            </a:r>
            <a:endParaRPr kumimoji="1" lang="ja-JP" altLang="en-US" sz="4000" dirty="0"/>
          </a:p>
        </p:txBody>
      </p:sp>
      <p:sp>
        <p:nvSpPr>
          <p:cNvPr id="8" name="タイトル 1">
            <a:extLst>
              <a:ext uri="{FF2B5EF4-FFF2-40B4-BE49-F238E27FC236}">
                <a16:creationId xmlns:a16="http://schemas.microsoft.com/office/drawing/2014/main" id="{DD03DCB4-08D1-4326-B5CD-689810DF9165}"/>
              </a:ext>
            </a:extLst>
          </p:cNvPr>
          <p:cNvSpPr txBox="1">
            <a:spLocks/>
          </p:cNvSpPr>
          <p:nvPr/>
        </p:nvSpPr>
        <p:spPr>
          <a:xfrm>
            <a:off x="1677796" y="6016304"/>
            <a:ext cx="57296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dirty="0"/>
              <a:t>From </a:t>
            </a:r>
            <a:r>
              <a:rPr lang="en-US" altLang="ja-JP" sz="1800" dirty="0" err="1"/>
              <a:t>Turski</a:t>
            </a:r>
            <a:r>
              <a:rPr lang="en-US" altLang="ja-JP" sz="1800" dirty="0"/>
              <a:t> et al., Neurovascular</a:t>
            </a:r>
            <a:r>
              <a:rPr lang="ja-JP" altLang="en-US" sz="1800" dirty="0"/>
              <a:t> </a:t>
            </a:r>
            <a:r>
              <a:rPr lang="en-US" altLang="ja-JP" sz="1800" dirty="0"/>
              <a:t>imaging,</a:t>
            </a:r>
            <a:r>
              <a:rPr lang="ja-JP" altLang="en-US" sz="1800" dirty="0"/>
              <a:t> </a:t>
            </a:r>
            <a:r>
              <a:rPr lang="en-US" altLang="ja-JP" sz="1800" dirty="0"/>
              <a:t>2016</a:t>
            </a:r>
            <a:endParaRPr lang="ja-JP" altLang="en-US" sz="1800" dirty="0"/>
          </a:p>
        </p:txBody>
      </p:sp>
    </p:spTree>
    <p:extLst>
      <p:ext uri="{BB962C8B-B14F-4D97-AF65-F5344CB8AC3E}">
        <p14:creationId xmlns:p14="http://schemas.microsoft.com/office/powerpoint/2010/main" val="364665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D25C314-F911-4A78-B239-942E386A358D}"/>
              </a:ext>
            </a:extLst>
          </p:cNvPr>
          <p:cNvSpPr>
            <a:spLocks noGrp="1"/>
          </p:cNvSpPr>
          <p:nvPr>
            <p:ph idx="1"/>
          </p:nvPr>
        </p:nvSpPr>
        <p:spPr>
          <a:xfrm>
            <a:off x="838200" y="741405"/>
            <a:ext cx="10515600" cy="5435558"/>
          </a:xfrm>
        </p:spPr>
        <p:txBody>
          <a:bodyPr/>
          <a:lstStyle/>
          <a:p>
            <a:r>
              <a:rPr kumimoji="1" lang="ja-JP" altLang="en-US" dirty="0"/>
              <a:t>正常例で、左右</a:t>
            </a:r>
            <a:r>
              <a:rPr kumimoji="1" lang="en-US" altLang="ja-JP" dirty="0"/>
              <a:t>A2M1P2</a:t>
            </a:r>
            <a:r>
              <a:rPr kumimoji="1" lang="ja-JP" altLang="en-US" dirty="0"/>
              <a:t>合算の値が同じかやってみせる。</a:t>
            </a:r>
            <a:endParaRPr kumimoji="1" lang="en-US" altLang="ja-JP" dirty="0"/>
          </a:p>
          <a:p>
            <a:r>
              <a:rPr lang="en-US" altLang="ja-JP" dirty="0"/>
              <a:t>PCMRI</a:t>
            </a:r>
            <a:r>
              <a:rPr lang="ja-JP" altLang="en-US" dirty="0"/>
              <a:t>の</a:t>
            </a:r>
            <a:r>
              <a:rPr lang="en-US" altLang="ja-JP" dirty="0"/>
              <a:t>Magnitude</a:t>
            </a:r>
            <a:r>
              <a:rPr lang="ja-JP" altLang="en-US" dirty="0"/>
              <a:t>はきれいなことを見せる</a:t>
            </a:r>
            <a:endParaRPr lang="en-US" altLang="ja-JP" dirty="0"/>
          </a:p>
          <a:p>
            <a:pPr marL="0" indent="0">
              <a:buNone/>
            </a:pPr>
            <a:endParaRPr kumimoji="1" lang="en-US" altLang="ja-JP" dirty="0"/>
          </a:p>
          <a:p>
            <a:pPr marL="0" indent="0">
              <a:buNone/>
            </a:pPr>
            <a:r>
              <a:rPr lang="ja-JP" altLang="en-US" dirty="0"/>
              <a:t>・入る量と出る量は一緒でないといけない。正確に流量を図れていない可能性があり、係数をかけるといいかもしれない。</a:t>
            </a:r>
            <a:endParaRPr lang="en-US" altLang="ja-JP" dirty="0"/>
          </a:p>
          <a:p>
            <a:pPr marL="0" indent="0">
              <a:buNone/>
            </a:pPr>
            <a:r>
              <a:rPr kumimoji="1" lang="ja-JP" altLang="en-US" dirty="0"/>
              <a:t>・</a:t>
            </a:r>
            <a:r>
              <a:rPr kumimoji="1" lang="en-US" altLang="ja-JP" dirty="0"/>
              <a:t>Nidus</a:t>
            </a:r>
            <a:r>
              <a:rPr kumimoji="1" lang="ja-JP" altLang="en-US" dirty="0"/>
              <a:t>の中でプーリングしている量を考慮する必要がある。常に循環している。でも</a:t>
            </a:r>
            <a:r>
              <a:rPr kumimoji="1" lang="en-US" altLang="ja-JP" dirty="0"/>
              <a:t>in</a:t>
            </a:r>
            <a:r>
              <a:rPr kumimoji="1" lang="ja-JP" altLang="en-US" dirty="0"/>
              <a:t>と</a:t>
            </a:r>
            <a:r>
              <a:rPr kumimoji="1" lang="en-US" altLang="ja-JP" dirty="0"/>
              <a:t>out</a:t>
            </a:r>
            <a:r>
              <a:rPr kumimoji="1" lang="ja-JP" altLang="en-US" dirty="0"/>
              <a:t>は同じでないといけない。ただ、心拍によってプーリングの量は変わるかも。物凄くプーリングすると破裂するかもしれない？</a:t>
            </a:r>
            <a:r>
              <a:rPr kumimoji="1" lang="en-US" altLang="ja-JP" dirty="0"/>
              <a:t>4D</a:t>
            </a:r>
            <a:r>
              <a:rPr kumimoji="1" lang="ja-JP" altLang="en-US" dirty="0"/>
              <a:t>で拡張期と収縮期でどれくらい差が違うかで、</a:t>
            </a:r>
            <a:r>
              <a:rPr kumimoji="1" lang="en-US" altLang="ja-JP" dirty="0"/>
              <a:t>Nidus</a:t>
            </a:r>
            <a:r>
              <a:rPr kumimoji="1" lang="ja-JP" altLang="en-US" dirty="0"/>
              <a:t>の拍動による体積変動が分かるか</a:t>
            </a:r>
            <a:r>
              <a:rPr lang="ja-JP" altLang="en-US" dirty="0"/>
              <a:t>もしれない。</a:t>
            </a:r>
            <a:endParaRPr kumimoji="1" lang="ja-JP" altLang="en-US" dirty="0"/>
          </a:p>
        </p:txBody>
      </p:sp>
    </p:spTree>
    <p:extLst>
      <p:ext uri="{BB962C8B-B14F-4D97-AF65-F5344CB8AC3E}">
        <p14:creationId xmlns:p14="http://schemas.microsoft.com/office/powerpoint/2010/main" val="81828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C8DE6-49EF-4B6A-B07B-8A2B8728F0E3}"/>
              </a:ext>
            </a:extLst>
          </p:cNvPr>
          <p:cNvSpPr>
            <a:spLocks noGrp="1"/>
          </p:cNvSpPr>
          <p:nvPr>
            <p:ph type="title"/>
          </p:nvPr>
        </p:nvSpPr>
        <p:spPr/>
        <p:txBody>
          <a:bodyPr/>
          <a:lstStyle/>
          <a:p>
            <a:endParaRPr kumimoji="1" lang="ja-JP" altLang="en-US"/>
          </a:p>
        </p:txBody>
      </p:sp>
      <p:pic>
        <p:nvPicPr>
          <p:cNvPr id="5" name="コンテンツ プレースホルダー 4" descr="電子機器, モニター, ディスプレイ, 室内 が含まれている画像&#10;&#10;自動的に生成された説明">
            <a:extLst>
              <a:ext uri="{FF2B5EF4-FFF2-40B4-BE49-F238E27FC236}">
                <a16:creationId xmlns:a16="http://schemas.microsoft.com/office/drawing/2014/main" id="{6D39C44D-A712-4F18-95E0-4A6E3E840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pic>
        <p:nvPicPr>
          <p:cNvPr id="15" name="図 14" descr="室内, 電子機器 が含まれている画像&#10;&#10;自動的に生成された説明">
            <a:extLst>
              <a:ext uri="{FF2B5EF4-FFF2-40B4-BE49-F238E27FC236}">
                <a16:creationId xmlns:a16="http://schemas.microsoft.com/office/drawing/2014/main" id="{33A774E4-8B36-486D-A676-5330273A2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544" y="0"/>
            <a:ext cx="9144000" cy="6858000"/>
          </a:xfrm>
          <a:prstGeom prst="rect">
            <a:avLst/>
          </a:prstGeom>
        </p:spPr>
      </p:pic>
    </p:spTree>
    <p:extLst>
      <p:ext uri="{BB962C8B-B14F-4D97-AF65-F5344CB8AC3E}">
        <p14:creationId xmlns:p14="http://schemas.microsoft.com/office/powerpoint/2010/main" val="3929081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8E65C-1981-45B3-82C6-A0E91A18DFE5}"/>
              </a:ext>
            </a:extLst>
          </p:cNvPr>
          <p:cNvSpPr>
            <a:spLocks noGrp="1"/>
          </p:cNvSpPr>
          <p:nvPr>
            <p:ph type="title"/>
          </p:nvPr>
        </p:nvSpPr>
        <p:spPr/>
        <p:txBody>
          <a:bodyPr/>
          <a:lstStyle/>
          <a:p>
            <a:endParaRPr kumimoji="1" lang="ja-JP" altLang="en-US"/>
          </a:p>
        </p:txBody>
      </p:sp>
      <p:pic>
        <p:nvPicPr>
          <p:cNvPr id="5" name="コンテンツ プレースホルダー 4" descr="モニター, 室内, 電子機器, コンピューター が含まれている画像&#10;&#10;自動的に生成された説明">
            <a:extLst>
              <a:ext uri="{FF2B5EF4-FFF2-40B4-BE49-F238E27FC236}">
                <a16:creationId xmlns:a16="http://schemas.microsoft.com/office/drawing/2014/main" id="{9ABC917E-D403-48D5-BA7A-FB3B3087C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584" y="56271"/>
            <a:ext cx="9068972" cy="6801729"/>
          </a:xfrm>
        </p:spPr>
      </p:pic>
    </p:spTree>
    <p:extLst>
      <p:ext uri="{BB962C8B-B14F-4D97-AF65-F5344CB8AC3E}">
        <p14:creationId xmlns:p14="http://schemas.microsoft.com/office/powerpoint/2010/main" val="1275831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676A56-6F6B-4482-8996-0B611C4385E0}"/>
              </a:ext>
            </a:extLst>
          </p:cNvPr>
          <p:cNvSpPr>
            <a:spLocks noGrp="1"/>
          </p:cNvSpPr>
          <p:nvPr>
            <p:ph type="title"/>
          </p:nvPr>
        </p:nvSpPr>
        <p:spPr>
          <a:xfrm>
            <a:off x="9665208" y="365125"/>
            <a:ext cx="2386584" cy="2423795"/>
          </a:xfrm>
        </p:spPr>
        <p:txBody>
          <a:bodyPr>
            <a:normAutofit/>
          </a:bodyPr>
          <a:lstStyle/>
          <a:p>
            <a:r>
              <a:rPr kumimoji="1" lang="en-US" altLang="ja-JP" sz="1050" dirty="0"/>
              <a:t>HYPERKAT</a:t>
            </a:r>
            <a:r>
              <a:rPr kumimoji="1" lang="ja-JP" altLang="en-US" sz="1050" dirty="0"/>
              <a:t>をあげると収縮期がなまる。</a:t>
            </a:r>
            <a:br>
              <a:rPr kumimoji="1" lang="en-US" altLang="ja-JP" sz="1050" dirty="0"/>
            </a:br>
            <a:br>
              <a:rPr kumimoji="1" lang="en-US" altLang="ja-JP" sz="1050" dirty="0"/>
            </a:br>
            <a:r>
              <a:rPr kumimoji="1" lang="ja-JP" altLang="en-US" sz="1050" dirty="0"/>
              <a:t>造影剤を入れたほうが末梢の血管がよくみれる。</a:t>
            </a:r>
            <a:r>
              <a:rPr lang="ja-JP" altLang="en-US" sz="1050" dirty="0"/>
              <a:t>絶対良い。</a:t>
            </a:r>
            <a:br>
              <a:rPr lang="en-US" altLang="ja-JP" sz="1050" dirty="0"/>
            </a:br>
            <a:r>
              <a:rPr lang="ja-JP" altLang="en-US" sz="1050" dirty="0"/>
              <a:t>（どうでもいい静脈がみえたりするかもしれない。</a:t>
            </a:r>
            <a:r>
              <a:rPr lang="en-US" altLang="ja-JP" sz="1050" dirty="0"/>
              <a:t>BBB</a:t>
            </a:r>
            <a:r>
              <a:rPr lang="ja-JP" altLang="en-US" sz="1050" dirty="0"/>
              <a:t>破綻してるともれるかもしれない）</a:t>
            </a:r>
            <a:br>
              <a:rPr lang="en-US" altLang="ja-JP" sz="1050" dirty="0"/>
            </a:br>
            <a:br>
              <a:rPr lang="en-US" altLang="ja-JP" sz="1050" dirty="0"/>
            </a:br>
            <a:r>
              <a:rPr lang="ja-JP" altLang="en-US" sz="1050" dirty="0"/>
              <a:t>心臓は絶対造影剤いれてる。</a:t>
            </a:r>
            <a:br>
              <a:rPr lang="en-US" altLang="ja-JP" sz="1050" dirty="0"/>
            </a:br>
            <a:br>
              <a:rPr lang="en-US" altLang="ja-JP" sz="1050" dirty="0"/>
            </a:br>
            <a:r>
              <a:rPr lang="ja-JP" altLang="en-US" sz="1050" dirty="0"/>
              <a:t>造影剤は半量くらいいれて、その後撮影終了にかけてゆっくりと注入すると最後まで血管が移る。</a:t>
            </a:r>
            <a:br>
              <a:rPr lang="en-US" altLang="ja-JP" sz="1050" dirty="0"/>
            </a:br>
            <a:endParaRPr kumimoji="1" lang="ja-JP" altLang="en-US" sz="1050" dirty="0"/>
          </a:p>
        </p:txBody>
      </p:sp>
      <p:pic>
        <p:nvPicPr>
          <p:cNvPr id="5" name="コンテンツ プレースホルダー 4" descr="モニター, 電子機器, 室内, 画面 が含まれている画像&#10;&#10;自動的に生成された説明">
            <a:extLst>
              <a:ext uri="{FF2B5EF4-FFF2-40B4-BE49-F238E27FC236}">
                <a16:creationId xmlns:a16="http://schemas.microsoft.com/office/drawing/2014/main" id="{1AE4CC45-4E81-417B-ACE4-04D2C30CB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51" y="0"/>
            <a:ext cx="9138025" cy="6853519"/>
          </a:xfrm>
        </p:spPr>
      </p:pic>
    </p:spTree>
    <p:extLst>
      <p:ext uri="{BB962C8B-B14F-4D97-AF65-F5344CB8AC3E}">
        <p14:creationId xmlns:p14="http://schemas.microsoft.com/office/powerpoint/2010/main" val="3774718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C3CA7-E1CA-4B54-B736-28497FC6F991}"/>
              </a:ext>
            </a:extLst>
          </p:cNvPr>
          <p:cNvSpPr>
            <a:spLocks noGrp="1"/>
          </p:cNvSpPr>
          <p:nvPr>
            <p:ph type="title"/>
          </p:nvPr>
        </p:nvSpPr>
        <p:spPr>
          <a:xfrm>
            <a:off x="9738359" y="301117"/>
            <a:ext cx="2234185" cy="4709795"/>
          </a:xfrm>
        </p:spPr>
        <p:txBody>
          <a:bodyPr>
            <a:normAutofit/>
          </a:bodyPr>
          <a:lstStyle/>
          <a:p>
            <a:r>
              <a:rPr kumimoji="1" lang="ja-JP" altLang="en-US" sz="1200" dirty="0"/>
              <a:t>・</a:t>
            </a:r>
            <a:r>
              <a:rPr kumimoji="1" lang="en-US" altLang="ja-JP" sz="1200" dirty="0"/>
              <a:t>Iso</a:t>
            </a:r>
            <a:r>
              <a:rPr kumimoji="1" lang="ja-JP" altLang="en-US" sz="1200" dirty="0"/>
              <a:t>が望ましい。最低</a:t>
            </a:r>
            <a:r>
              <a:rPr kumimoji="1" lang="en-US" altLang="ja-JP" sz="1200" dirty="0"/>
              <a:t>1mm</a:t>
            </a:r>
            <a:br>
              <a:rPr kumimoji="1" lang="en-US" altLang="ja-JP" sz="1200" dirty="0"/>
            </a:br>
            <a:r>
              <a:rPr kumimoji="1" lang="ja-JP" altLang="en-US" sz="1200" dirty="0"/>
              <a:t>・</a:t>
            </a:r>
            <a:r>
              <a:rPr kumimoji="1" lang="en-US" altLang="ja-JP" sz="1200" dirty="0"/>
              <a:t>Phase to Acquire 15-16</a:t>
            </a:r>
            <a:r>
              <a:rPr kumimoji="1" lang="ja-JP" altLang="en-US" sz="1200" dirty="0"/>
              <a:t>くらいが望ましい</a:t>
            </a:r>
            <a:r>
              <a:rPr lang="ja-JP" altLang="en-US" sz="1200" dirty="0"/>
              <a:t>。</a:t>
            </a:r>
            <a:r>
              <a:rPr kumimoji="1" lang="ja-JP" altLang="en-US" sz="1200" dirty="0"/>
              <a:t>時間軸の分割。</a:t>
            </a:r>
            <a:br>
              <a:rPr kumimoji="1" lang="en-US" altLang="ja-JP" sz="1200" dirty="0"/>
            </a:br>
            <a:r>
              <a:rPr kumimoji="1" lang="ja-JP" altLang="en-US" sz="1200" dirty="0"/>
              <a:t>・</a:t>
            </a:r>
            <a:r>
              <a:rPr kumimoji="1" lang="en-US" altLang="ja-JP" sz="1200" dirty="0"/>
              <a:t>Phase</a:t>
            </a:r>
            <a:r>
              <a:rPr kumimoji="1" lang="ja-JP" altLang="en-US" sz="1200" dirty="0"/>
              <a:t> </a:t>
            </a:r>
            <a:r>
              <a:rPr kumimoji="1" lang="en-US" altLang="ja-JP" sz="1200" dirty="0"/>
              <a:t>to</a:t>
            </a:r>
            <a:r>
              <a:rPr kumimoji="1" lang="ja-JP" altLang="en-US" sz="1200" dirty="0"/>
              <a:t> </a:t>
            </a:r>
            <a:r>
              <a:rPr kumimoji="1" lang="en-US" altLang="ja-JP" sz="1200" dirty="0"/>
              <a:t>reconstruction</a:t>
            </a:r>
            <a:r>
              <a:rPr kumimoji="1" lang="ja-JP" altLang="en-US" sz="1200" dirty="0"/>
              <a:t>は１５－１６で取得したデータを</a:t>
            </a:r>
            <a:r>
              <a:rPr kumimoji="1" lang="en-US" altLang="ja-JP" sz="1200" dirty="0"/>
              <a:t>20</a:t>
            </a:r>
            <a:r>
              <a:rPr kumimoji="1" lang="ja-JP" altLang="en-US" sz="1200" dirty="0"/>
              <a:t>にしてくれる。</a:t>
            </a:r>
            <a:br>
              <a:rPr kumimoji="1" lang="en-US" altLang="ja-JP" sz="1200" dirty="0"/>
            </a:br>
            <a:r>
              <a:rPr kumimoji="1" lang="ja-JP" altLang="en-US" sz="1200" dirty="0"/>
              <a:t>・</a:t>
            </a:r>
            <a:r>
              <a:rPr kumimoji="1" lang="en-US" altLang="ja-JP" sz="1200" dirty="0"/>
              <a:t>Peak</a:t>
            </a:r>
            <a:r>
              <a:rPr kumimoji="1" lang="ja-JP" altLang="en-US" sz="1200" dirty="0"/>
              <a:t>を鋭敏に取りたいなら、</a:t>
            </a:r>
            <a:r>
              <a:rPr kumimoji="1" lang="en-US" altLang="ja-JP" sz="1200" dirty="0"/>
              <a:t>Phase</a:t>
            </a:r>
            <a:r>
              <a:rPr kumimoji="1" lang="ja-JP" altLang="en-US" sz="1200" dirty="0"/>
              <a:t> </a:t>
            </a:r>
            <a:r>
              <a:rPr kumimoji="1" lang="en-US" altLang="ja-JP" sz="1200" dirty="0"/>
              <a:t>to</a:t>
            </a:r>
            <a:r>
              <a:rPr kumimoji="1" lang="ja-JP" altLang="en-US" sz="1200" dirty="0"/>
              <a:t> </a:t>
            </a:r>
            <a:r>
              <a:rPr kumimoji="1" lang="en-US" altLang="ja-JP" sz="1200" dirty="0"/>
              <a:t>Acquire</a:t>
            </a:r>
            <a:r>
              <a:rPr kumimoji="1" lang="ja-JP" altLang="en-US" sz="1200" dirty="0"/>
              <a:t>を細かくしたほうがしっかりとれる。</a:t>
            </a:r>
            <a:br>
              <a:rPr kumimoji="1" lang="en-US" altLang="ja-JP" sz="1200" dirty="0"/>
            </a:br>
            <a:r>
              <a:rPr kumimoji="1" lang="ja-JP" altLang="en-US" sz="1200" dirty="0"/>
              <a:t>・</a:t>
            </a:r>
          </a:p>
        </p:txBody>
      </p:sp>
      <p:pic>
        <p:nvPicPr>
          <p:cNvPr id="5" name="コンテンツ プレースホルダー 4" descr="モニター, 電子機器, 室内, 画面 が含まれている画像&#10;&#10;自動的に生成された説明">
            <a:extLst>
              <a:ext uri="{FF2B5EF4-FFF2-40B4-BE49-F238E27FC236}">
                <a16:creationId xmlns:a16="http://schemas.microsoft.com/office/drawing/2014/main" id="{DF12EA0E-AE96-49C4-9540-2B4B4A13D5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5" y="-16338"/>
            <a:ext cx="9165784" cy="6874338"/>
          </a:xfrm>
        </p:spPr>
      </p:pic>
    </p:spTree>
    <p:extLst>
      <p:ext uri="{BB962C8B-B14F-4D97-AF65-F5344CB8AC3E}">
        <p14:creationId xmlns:p14="http://schemas.microsoft.com/office/powerpoint/2010/main" val="2980165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64215-59DC-4BF5-B5B2-D0B7FB6D698F}"/>
              </a:ext>
            </a:extLst>
          </p:cNvPr>
          <p:cNvSpPr>
            <a:spLocks noGrp="1"/>
          </p:cNvSpPr>
          <p:nvPr>
            <p:ph type="title"/>
          </p:nvPr>
        </p:nvSpPr>
        <p:spPr/>
        <p:txBody>
          <a:bodyPr/>
          <a:lstStyle/>
          <a:p>
            <a:endParaRPr kumimoji="1" lang="ja-JP" altLang="en-US"/>
          </a:p>
        </p:txBody>
      </p:sp>
      <p:pic>
        <p:nvPicPr>
          <p:cNvPr id="5" name="コンテンツ プレースホルダー 4" descr="モニター, 電子機器, 室内, 壁 が含まれている画像&#10;&#10;自動的に生成された説明">
            <a:extLst>
              <a:ext uri="{FF2B5EF4-FFF2-40B4-BE49-F238E27FC236}">
                <a16:creationId xmlns:a16="http://schemas.microsoft.com/office/drawing/2014/main" id="{D881A4A5-CC90-4634-A61F-123BCABB42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1158" y="1"/>
            <a:ext cx="9144000" cy="6858000"/>
          </a:xfrm>
        </p:spPr>
      </p:pic>
    </p:spTree>
    <p:extLst>
      <p:ext uri="{BB962C8B-B14F-4D97-AF65-F5344CB8AC3E}">
        <p14:creationId xmlns:p14="http://schemas.microsoft.com/office/powerpoint/2010/main" val="3276902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F338F-F7FC-4A1C-8247-4780CF689BA2}"/>
              </a:ext>
            </a:extLst>
          </p:cNvPr>
          <p:cNvSpPr>
            <a:spLocks noGrp="1"/>
          </p:cNvSpPr>
          <p:nvPr>
            <p:ph type="title"/>
          </p:nvPr>
        </p:nvSpPr>
        <p:spPr>
          <a:xfrm>
            <a:off x="9582912" y="365125"/>
            <a:ext cx="2816352" cy="1299083"/>
          </a:xfrm>
        </p:spPr>
        <p:txBody>
          <a:bodyPr>
            <a:normAutofit/>
          </a:bodyPr>
          <a:lstStyle/>
          <a:p>
            <a:r>
              <a:rPr kumimoji="1" lang="en-US" altLang="ja-JP" sz="1050" dirty="0"/>
              <a:t>FA12</a:t>
            </a:r>
            <a:r>
              <a:rPr kumimoji="1" lang="ja-JP" altLang="en-US" sz="1050" dirty="0"/>
              <a:t>度くらいでもいいかもしれない</a:t>
            </a:r>
            <a:br>
              <a:rPr kumimoji="1" lang="en-US" altLang="ja-JP" sz="1050" dirty="0"/>
            </a:br>
            <a:r>
              <a:rPr kumimoji="1" lang="ja-JP" altLang="en-US" sz="1050" dirty="0"/>
              <a:t>あげれば上げるほどコントラストがあがるが、造影剤を入れないと、信号がでない。</a:t>
            </a:r>
            <a:br>
              <a:rPr kumimoji="1" lang="en-US" altLang="ja-JP" sz="1050" dirty="0"/>
            </a:br>
            <a:r>
              <a:rPr kumimoji="1" lang="ja-JP" altLang="en-US" sz="1050" dirty="0"/>
              <a:t>（飽和する）</a:t>
            </a:r>
            <a:br>
              <a:rPr kumimoji="1" lang="en-US" altLang="ja-JP" sz="1050" dirty="0"/>
            </a:br>
            <a:br>
              <a:rPr kumimoji="1" lang="en-US" altLang="ja-JP" sz="1050" dirty="0"/>
            </a:br>
            <a:r>
              <a:rPr kumimoji="1" lang="ja-JP" altLang="en-US" sz="1050" dirty="0"/>
              <a:t>ドレーなーとかがみやすい。</a:t>
            </a:r>
          </a:p>
        </p:txBody>
      </p:sp>
      <p:pic>
        <p:nvPicPr>
          <p:cNvPr id="5" name="コンテンツ プレースホルダー 4" descr="電子機器, モニター, ディスプレイ, 室内 が含まれている画像&#10;&#10;自動的に生成された説明">
            <a:extLst>
              <a:ext uri="{FF2B5EF4-FFF2-40B4-BE49-F238E27FC236}">
                <a16:creationId xmlns:a16="http://schemas.microsoft.com/office/drawing/2014/main" id="{A2304FA1-679B-4BA4-A038-A44972E33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04" y="0"/>
            <a:ext cx="9135224" cy="6851418"/>
          </a:xfrm>
        </p:spPr>
      </p:pic>
    </p:spTree>
    <p:extLst>
      <p:ext uri="{BB962C8B-B14F-4D97-AF65-F5344CB8AC3E}">
        <p14:creationId xmlns:p14="http://schemas.microsoft.com/office/powerpoint/2010/main" val="178703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54309" y="199115"/>
            <a:ext cx="10515600" cy="1325563"/>
          </a:xfrm>
        </p:spPr>
        <p:txBody>
          <a:bodyPr>
            <a:normAutofit/>
          </a:bodyPr>
          <a:lstStyle/>
          <a:p>
            <a:r>
              <a:rPr kumimoji="1" lang="en-US" altLang="ja-JP" sz="4000" dirty="0">
                <a:ea typeface="ＭＳ 明朝" panose="02020609040205080304" pitchFamily="17" charset="-128"/>
              </a:rPr>
              <a:t>Background</a:t>
            </a:r>
            <a:r>
              <a:rPr lang="ja-JP" altLang="en-US" sz="4000" dirty="0">
                <a:ea typeface="ＭＳ 明朝" panose="02020609040205080304" pitchFamily="17" charset="-128"/>
              </a:rPr>
              <a:t> </a:t>
            </a:r>
            <a:r>
              <a:rPr lang="en-US" altLang="ja-JP" sz="4000" dirty="0">
                <a:ea typeface="ＭＳ 明朝" panose="02020609040205080304" pitchFamily="17" charset="-128"/>
              </a:rPr>
              <a:t>and</a:t>
            </a:r>
            <a:r>
              <a:rPr lang="ja-JP" altLang="en-US" sz="4000" dirty="0">
                <a:ea typeface="ＭＳ 明朝" panose="02020609040205080304" pitchFamily="17" charset="-128"/>
              </a:rPr>
              <a:t> </a:t>
            </a:r>
            <a:r>
              <a:rPr lang="en-US" altLang="ja-JP" sz="4000" dirty="0">
                <a:ea typeface="ＭＳ 明朝" panose="02020609040205080304" pitchFamily="17" charset="-128"/>
              </a:rPr>
              <a:t>Objective</a:t>
            </a:r>
            <a:endParaRPr kumimoji="1" lang="ja-JP" altLang="en-US" sz="4000" dirty="0">
              <a:ea typeface="ＭＳ 明朝" panose="02020609040205080304" pitchFamily="17" charset="-128"/>
            </a:endParaRP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1393873" y="1244461"/>
            <a:ext cx="9404253" cy="5106005"/>
          </a:xfrm>
        </p:spPr>
        <p:txBody>
          <a:bodyPr>
            <a:normAutofit fontScale="92500"/>
          </a:bodyPr>
          <a:lstStyle/>
          <a:p>
            <a:pPr marL="0" indent="0">
              <a:lnSpc>
                <a:spcPct val="150000"/>
              </a:lnSpc>
              <a:buNone/>
            </a:pPr>
            <a:r>
              <a:rPr lang="ja-JP" altLang="en-US" dirty="0">
                <a:latin typeface="Century" panose="02040604050505020304" pitchFamily="18" charset="0"/>
                <a:ea typeface="ＭＳ 明朝" panose="02020609040205080304" pitchFamily="17" charset="-128"/>
              </a:rPr>
              <a:t>・</a:t>
            </a:r>
            <a:r>
              <a:rPr kumimoji="1" lang="ja-JP" altLang="en-US" dirty="0">
                <a:latin typeface="ＭＳ 明朝" panose="02020609040205080304" pitchFamily="17" charset="-128"/>
                <a:ea typeface="ＭＳ 明朝" panose="02020609040205080304" pitchFamily="17" charset="-128"/>
              </a:rPr>
              <a:t>脳動静脈奇形破裂のリスク因子として出血の既往、深部静脈流出、</a:t>
            </a:r>
            <a:r>
              <a:rPr kumimoji="1" lang="en-US" altLang="ja-JP" dirty="0">
                <a:ea typeface="ＭＳ 明朝" panose="02020609040205080304" pitchFamily="17" charset="-128"/>
              </a:rPr>
              <a:t>Feeder An</a:t>
            </a:r>
            <a:r>
              <a:rPr kumimoji="1" lang="ja-JP" altLang="en-US" dirty="0">
                <a:latin typeface="ＭＳ 明朝" panose="02020609040205080304" pitchFamily="17" charset="-128"/>
                <a:ea typeface="ＭＳ 明朝" panose="02020609040205080304" pitchFamily="17" charset="-128"/>
              </a:rPr>
              <a:t>の</a:t>
            </a:r>
            <a:r>
              <a:rPr lang="ja-JP" altLang="en-US" dirty="0">
                <a:latin typeface="ＭＳ 明朝" panose="02020609040205080304" pitchFamily="17" charset="-128"/>
                <a:ea typeface="ＭＳ 明朝" panose="02020609040205080304" pitchFamily="17" charset="-128"/>
              </a:rPr>
              <a:t>合併、ナイダスの深部局在など</a:t>
            </a:r>
            <a:r>
              <a:rPr kumimoji="1" lang="ja-JP" altLang="en-US" dirty="0">
                <a:latin typeface="ＭＳ 明朝" panose="02020609040205080304" pitchFamily="17" charset="-128"/>
                <a:ea typeface="ＭＳ 明朝" panose="02020609040205080304" pitchFamily="17" charset="-128"/>
              </a:rPr>
              <a:t>が報告されているが、流体解析の見地から脳動静脈奇形破裂のリスクを層別化した報告は</a:t>
            </a:r>
            <a:r>
              <a:rPr lang="ja-JP" altLang="en-US" dirty="0">
                <a:latin typeface="ＭＳ 明朝" panose="02020609040205080304" pitchFamily="17" charset="-128"/>
                <a:ea typeface="ＭＳ 明朝" panose="02020609040205080304" pitchFamily="17" charset="-128"/>
              </a:rPr>
              <a:t>乏しい</a:t>
            </a:r>
            <a:r>
              <a:rPr kumimoji="1" lang="ja-JP" altLang="en-US" dirty="0">
                <a:latin typeface="ＭＳ 明朝" panose="02020609040205080304" pitchFamily="17" charset="-128"/>
                <a:ea typeface="ＭＳ 明朝" panose="02020609040205080304" pitchFamily="17" charset="-128"/>
              </a:rPr>
              <a:t>。</a:t>
            </a: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endParaRPr kumimoji="1" lang="en-US" altLang="ja-JP" dirty="0">
              <a:latin typeface="ＭＳ 明朝" panose="02020609040205080304" pitchFamily="17" charset="-128"/>
              <a:ea typeface="ＭＳ 明朝" panose="02020609040205080304" pitchFamily="17" charset="-128"/>
            </a:endParaRPr>
          </a:p>
          <a:p>
            <a:pPr marL="0" indent="0">
              <a:lnSpc>
                <a:spcPct val="150000"/>
              </a:lnSpc>
              <a:buNone/>
            </a:pPr>
            <a:r>
              <a:rPr lang="ja-JP" altLang="en-US" dirty="0">
                <a:latin typeface="ＭＳ 明朝" panose="02020609040205080304" pitchFamily="17" charset="-128"/>
                <a:ea typeface="ＭＳ 明朝" panose="02020609040205080304" pitchFamily="17" charset="-128"/>
              </a:rPr>
              <a:t>・本研究では、</a:t>
            </a:r>
            <a:r>
              <a:rPr lang="en-US" altLang="ja-JP" dirty="0">
                <a:ea typeface="ＭＳ 明朝" panose="02020609040205080304" pitchFamily="17" charset="-128"/>
              </a:rPr>
              <a:t>Quantitative</a:t>
            </a:r>
            <a:r>
              <a:rPr lang="ja-JP" altLang="en-US" dirty="0">
                <a:ea typeface="ＭＳ 明朝" panose="02020609040205080304" pitchFamily="17" charset="-128"/>
              </a:rPr>
              <a:t> </a:t>
            </a:r>
            <a:r>
              <a:rPr lang="en-US" altLang="ja-JP" dirty="0">
                <a:ea typeface="ＭＳ 明朝" panose="02020609040205080304" pitchFamily="17" charset="-128"/>
              </a:rPr>
              <a:t>MRA</a:t>
            </a:r>
            <a:r>
              <a:rPr lang="ja-JP" altLang="en-US" dirty="0">
                <a:latin typeface="ＭＳ 明朝" panose="02020609040205080304" pitchFamily="17" charset="-128"/>
                <a:ea typeface="ＭＳ 明朝" panose="02020609040205080304" pitchFamily="17" charset="-128"/>
              </a:rPr>
              <a:t>を用いて</a:t>
            </a:r>
            <a:r>
              <a:rPr lang="en-US" altLang="ja-JP" dirty="0">
                <a:ea typeface="ＭＳ 明朝" panose="02020609040205080304" pitchFamily="17" charset="-128"/>
              </a:rPr>
              <a:t> AVM </a:t>
            </a:r>
            <a:r>
              <a:rPr lang="ja-JP" altLang="en-US" dirty="0">
                <a:ea typeface="ＭＳ 明朝" panose="02020609040205080304" pitchFamily="17" charset="-128"/>
              </a:rPr>
              <a:t>患者における</a:t>
            </a:r>
            <a:r>
              <a:rPr lang="en-US" altLang="ja-JP" dirty="0">
                <a:ea typeface="ＭＳ 明朝" panose="02020609040205080304" pitchFamily="17" charset="-128"/>
              </a:rPr>
              <a:t>AVM</a:t>
            </a:r>
            <a:r>
              <a:rPr lang="ja-JP" altLang="en-US" dirty="0">
                <a:ea typeface="ＭＳ 明朝" panose="02020609040205080304" pitchFamily="17" charset="-128"/>
              </a:rPr>
              <a:t> </a:t>
            </a:r>
            <a:r>
              <a:rPr lang="en-US" altLang="ja-JP" dirty="0">
                <a:ea typeface="ＭＳ 明朝" panose="02020609040205080304" pitchFamily="17" charset="-128"/>
              </a:rPr>
              <a:t>blood</a:t>
            </a:r>
            <a:r>
              <a:rPr lang="ja-JP" altLang="en-US" dirty="0">
                <a:ea typeface="ＭＳ 明朝" panose="02020609040205080304" pitchFamily="17" charset="-128"/>
              </a:rPr>
              <a:t> </a:t>
            </a:r>
            <a:r>
              <a:rPr lang="en-US" altLang="ja-JP" dirty="0">
                <a:ea typeface="ＭＳ 明朝" panose="02020609040205080304" pitchFamily="17" charset="-128"/>
              </a:rPr>
              <a:t>flow</a:t>
            </a:r>
            <a:r>
              <a:rPr lang="ja-JP" altLang="en-US" dirty="0">
                <a:latin typeface="ＭＳ 明朝" panose="02020609040205080304" pitchFamily="17" charset="-128"/>
                <a:ea typeface="ＭＳ 明朝" panose="02020609040205080304" pitchFamily="17" charset="-128"/>
              </a:rPr>
              <a:t>と</a:t>
            </a:r>
            <a:r>
              <a:rPr lang="en-US" altLang="ja-JP" dirty="0">
                <a:ea typeface="ＭＳ 明朝" panose="02020609040205080304" pitchFamily="17" charset="-128"/>
              </a:rPr>
              <a:t>Draining blood flow</a:t>
            </a:r>
            <a:r>
              <a:rPr lang="ja-JP" altLang="en-US" dirty="0">
                <a:latin typeface="ＭＳ 明朝" panose="02020609040205080304" pitchFamily="17" charset="-128"/>
                <a:ea typeface="ＭＳ 明朝" panose="02020609040205080304" pitchFamily="17" charset="-128"/>
              </a:rPr>
              <a:t>を定量し、それらの不均衡性が出血に寄与しているかどうか明らかにする。</a:t>
            </a:r>
            <a:endParaRPr kumimoji="1" lang="en-US" altLang="ja-JP" dirty="0">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17155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C7C3D-E2D7-4D3A-BF42-0A73726331B8}"/>
              </a:ext>
            </a:extLst>
          </p:cNvPr>
          <p:cNvSpPr>
            <a:spLocks noGrp="1"/>
          </p:cNvSpPr>
          <p:nvPr>
            <p:ph type="title"/>
          </p:nvPr>
        </p:nvSpPr>
        <p:spPr>
          <a:xfrm>
            <a:off x="585729" y="240957"/>
            <a:ext cx="11486029" cy="1325563"/>
          </a:xfrm>
        </p:spPr>
        <p:txBody>
          <a:bodyPr/>
          <a:lstStyle/>
          <a:p>
            <a:r>
              <a:rPr lang="en-US" altLang="ja-JP" dirty="0"/>
              <a:t>Method</a:t>
            </a:r>
            <a:r>
              <a:rPr lang="ja-JP" altLang="en-US" dirty="0"/>
              <a:t>　</a:t>
            </a:r>
            <a:r>
              <a:rPr lang="ja-JP" altLang="en-US" sz="2800" dirty="0"/>
              <a:t>～</a:t>
            </a:r>
            <a:r>
              <a:rPr lang="en-US" altLang="ja-JP" sz="2800" dirty="0"/>
              <a:t>AVM blood flow</a:t>
            </a:r>
            <a:r>
              <a:rPr lang="ja-JP" altLang="en-US" sz="2800" dirty="0"/>
              <a:t>と</a:t>
            </a:r>
            <a:r>
              <a:rPr lang="en-US" altLang="ja-JP" sz="2800" dirty="0"/>
              <a:t>Draining blood flow</a:t>
            </a:r>
            <a:r>
              <a:rPr lang="ja-JP" altLang="en-US" sz="2800" dirty="0"/>
              <a:t>の測定方法～</a:t>
            </a:r>
            <a:endParaRPr kumimoji="1" lang="ja-JP" altLang="en-US" sz="2800" dirty="0"/>
          </a:p>
        </p:txBody>
      </p:sp>
      <p:sp>
        <p:nvSpPr>
          <p:cNvPr id="3" name="コンテンツ プレースホルダー 2">
            <a:extLst>
              <a:ext uri="{FF2B5EF4-FFF2-40B4-BE49-F238E27FC236}">
                <a16:creationId xmlns:a16="http://schemas.microsoft.com/office/drawing/2014/main" id="{8937796D-428D-424D-A7C1-ADE0D32E1C79}"/>
              </a:ext>
            </a:extLst>
          </p:cNvPr>
          <p:cNvSpPr>
            <a:spLocks noGrp="1"/>
          </p:cNvSpPr>
          <p:nvPr>
            <p:ph idx="1"/>
          </p:nvPr>
        </p:nvSpPr>
        <p:spPr>
          <a:xfrm>
            <a:off x="4546833" y="1530835"/>
            <a:ext cx="7645167" cy="4997865"/>
          </a:xfrm>
        </p:spPr>
        <p:txBody>
          <a:bodyPr>
            <a:normAutofit fontScale="92500"/>
          </a:bodyPr>
          <a:lstStyle/>
          <a:p>
            <a:pPr marL="0" indent="0">
              <a:lnSpc>
                <a:spcPct val="150000"/>
              </a:lnSpc>
              <a:buNone/>
            </a:pPr>
            <a:r>
              <a:rPr lang="ja-JP" altLang="en-US" dirty="0"/>
              <a:t>・</a:t>
            </a:r>
            <a:r>
              <a:rPr lang="en-US" altLang="ja-JP" dirty="0"/>
              <a:t>AVM blood flow</a:t>
            </a:r>
            <a:r>
              <a:rPr lang="ja-JP" altLang="en-US" sz="2600" dirty="0"/>
              <a:t>（患側大脳半球の血流増加量）</a:t>
            </a:r>
            <a:r>
              <a:rPr lang="ja-JP" altLang="en-US" dirty="0"/>
              <a:t>は</a:t>
            </a:r>
          </a:p>
          <a:p>
            <a:pPr marL="0" indent="0">
              <a:lnSpc>
                <a:spcPct val="150000"/>
              </a:lnSpc>
              <a:buNone/>
            </a:pPr>
            <a:r>
              <a:rPr lang="en-US" altLang="ja-JP" dirty="0"/>
              <a:t>(</a:t>
            </a:r>
            <a:r>
              <a:rPr lang="ja-JP" altLang="en-US" dirty="0"/>
              <a:t>患側</a:t>
            </a:r>
            <a:r>
              <a:rPr lang="en-US" altLang="ja-JP" dirty="0"/>
              <a:t>A2 Flow + M1 + P2) – (</a:t>
            </a:r>
            <a:r>
              <a:rPr lang="ja-JP" altLang="en-US" dirty="0"/>
              <a:t>健側</a:t>
            </a:r>
            <a:r>
              <a:rPr lang="en-US" altLang="ja-JP" dirty="0"/>
              <a:t>A2 + M1 + P2)</a:t>
            </a:r>
          </a:p>
          <a:p>
            <a:pPr marL="0" indent="0">
              <a:lnSpc>
                <a:spcPct val="150000"/>
              </a:lnSpc>
              <a:buNone/>
            </a:pPr>
            <a:r>
              <a:rPr lang="ja-JP" altLang="en-US" dirty="0"/>
              <a:t>と定義した。</a:t>
            </a:r>
            <a:endParaRPr lang="en-US" altLang="ja-JP" dirty="0"/>
          </a:p>
          <a:p>
            <a:pPr marL="0" indent="0">
              <a:lnSpc>
                <a:spcPct val="150000"/>
              </a:lnSpc>
              <a:buNone/>
            </a:pPr>
            <a:r>
              <a:rPr lang="ja-JP" altLang="en-US" dirty="0"/>
              <a:t>（健常者では上記減算はほぼ</a:t>
            </a:r>
            <a:r>
              <a:rPr lang="en-US" altLang="ja-JP" dirty="0"/>
              <a:t>0 ml/min</a:t>
            </a:r>
            <a:r>
              <a:rPr lang="ja-JP" altLang="en-US" dirty="0"/>
              <a:t>となる）</a:t>
            </a:r>
            <a:endParaRPr lang="en-US" altLang="ja-JP" dirty="0"/>
          </a:p>
          <a:p>
            <a:pPr marL="0" indent="0">
              <a:lnSpc>
                <a:spcPct val="150000"/>
              </a:lnSpc>
              <a:buNone/>
            </a:pPr>
            <a:endParaRPr lang="en-US" altLang="ja-JP" dirty="0"/>
          </a:p>
          <a:p>
            <a:pPr marL="0" indent="0">
              <a:lnSpc>
                <a:spcPct val="150000"/>
              </a:lnSpc>
              <a:buNone/>
            </a:pPr>
            <a:r>
              <a:rPr lang="ja-JP" altLang="en-US" dirty="0"/>
              <a:t>・</a:t>
            </a:r>
            <a:r>
              <a:rPr lang="en-US" altLang="ja-JP" dirty="0"/>
              <a:t>Draining</a:t>
            </a:r>
            <a:r>
              <a:rPr lang="ja-JP" altLang="en-US" dirty="0"/>
              <a:t> </a:t>
            </a:r>
            <a:r>
              <a:rPr lang="en-US" altLang="ja-JP" dirty="0"/>
              <a:t>blood</a:t>
            </a:r>
            <a:r>
              <a:rPr lang="ja-JP" altLang="en-US" dirty="0"/>
              <a:t> </a:t>
            </a:r>
            <a:r>
              <a:rPr lang="en-US" altLang="ja-JP" dirty="0"/>
              <a:t>flow</a:t>
            </a:r>
            <a:r>
              <a:rPr lang="ja-JP" altLang="en-US" dirty="0"/>
              <a:t>については</a:t>
            </a:r>
            <a:r>
              <a:rPr lang="en-US" altLang="ja-JP" dirty="0"/>
              <a:t>DSA</a:t>
            </a:r>
            <a:r>
              <a:rPr lang="ja-JP" altLang="en-US" dirty="0"/>
              <a:t>を確認し、定量可能な血管全ての流量を合算して算出した。</a:t>
            </a:r>
          </a:p>
          <a:p>
            <a:pPr marL="0" indent="0">
              <a:lnSpc>
                <a:spcPct val="150000"/>
              </a:lnSpc>
              <a:buNone/>
            </a:pPr>
            <a:endParaRPr lang="en-US" altLang="ja-JP" dirty="0"/>
          </a:p>
        </p:txBody>
      </p:sp>
      <p:pic>
        <p:nvPicPr>
          <p:cNvPr id="5" name="図 4">
            <a:extLst>
              <a:ext uri="{FF2B5EF4-FFF2-40B4-BE49-F238E27FC236}">
                <a16:creationId xmlns:a16="http://schemas.microsoft.com/office/drawing/2014/main" id="{B7E44B3F-187D-4C99-893E-C4A39E20AC75}"/>
              </a:ext>
            </a:extLst>
          </p:cNvPr>
          <p:cNvPicPr>
            <a:picLocks noChangeAspect="1"/>
          </p:cNvPicPr>
          <p:nvPr/>
        </p:nvPicPr>
        <p:blipFill rotWithShape="1">
          <a:blip r:embed="rId3">
            <a:extLst>
              <a:ext uri="{28A0092B-C50C-407E-A947-70E740481C1C}">
                <a14:useLocalDpi xmlns:a14="http://schemas.microsoft.com/office/drawing/2010/main" val="0"/>
              </a:ext>
            </a:extLst>
          </a:blip>
          <a:srcRect l="27292" t="9664" r="26528" b="33538"/>
          <a:stretch/>
        </p:blipFill>
        <p:spPr>
          <a:xfrm>
            <a:off x="258316" y="1757338"/>
            <a:ext cx="4213273" cy="3895149"/>
          </a:xfrm>
          <a:prstGeom prst="rect">
            <a:avLst/>
          </a:prstGeom>
        </p:spPr>
      </p:pic>
    </p:spTree>
    <p:extLst>
      <p:ext uri="{BB962C8B-B14F-4D97-AF65-F5344CB8AC3E}">
        <p14:creationId xmlns:p14="http://schemas.microsoft.com/office/powerpoint/2010/main" val="6270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22327-EBA4-4582-A9A1-E075E4664554}"/>
              </a:ext>
            </a:extLst>
          </p:cNvPr>
          <p:cNvSpPr>
            <a:spLocks noGrp="1"/>
          </p:cNvSpPr>
          <p:nvPr>
            <p:ph type="title"/>
          </p:nvPr>
        </p:nvSpPr>
        <p:spPr>
          <a:xfrm>
            <a:off x="754309" y="199115"/>
            <a:ext cx="10515600" cy="1325563"/>
          </a:xfrm>
        </p:spPr>
        <p:txBody>
          <a:bodyPr>
            <a:normAutofit/>
          </a:bodyPr>
          <a:lstStyle/>
          <a:p>
            <a:r>
              <a:rPr kumimoji="1" lang="ja-JP" altLang="en-US" sz="4000" dirty="0">
                <a:ea typeface="ＭＳ 明朝" panose="02020609040205080304" pitchFamily="17" charset="-128"/>
              </a:rPr>
              <a:t>前回までに頂いた御指摘</a:t>
            </a:r>
          </a:p>
        </p:txBody>
      </p:sp>
      <p:sp>
        <p:nvSpPr>
          <p:cNvPr id="3" name="コンテンツ プレースホルダー 2">
            <a:extLst>
              <a:ext uri="{FF2B5EF4-FFF2-40B4-BE49-F238E27FC236}">
                <a16:creationId xmlns:a16="http://schemas.microsoft.com/office/drawing/2014/main" id="{9CFCCFDE-A1E1-43EB-B4C7-A8B755D92AF4}"/>
              </a:ext>
            </a:extLst>
          </p:cNvPr>
          <p:cNvSpPr>
            <a:spLocks noGrp="1"/>
          </p:cNvSpPr>
          <p:nvPr>
            <p:ph idx="1"/>
          </p:nvPr>
        </p:nvSpPr>
        <p:spPr>
          <a:xfrm>
            <a:off x="1522461" y="1253986"/>
            <a:ext cx="9404253" cy="5106005"/>
          </a:xfrm>
        </p:spPr>
        <p:txBody>
          <a:bodyPr>
            <a:normAutofit/>
          </a:bodyPr>
          <a:lstStyle/>
          <a:p>
            <a:pPr>
              <a:lnSpc>
                <a:spcPct val="150000"/>
              </a:lnSpc>
            </a:pPr>
            <a:r>
              <a:rPr kumimoji="1" lang="en-US" altLang="ja-JP" dirty="0">
                <a:latin typeface="Century" panose="02040604050505020304" pitchFamily="18" charset="0"/>
                <a:ea typeface="ＭＳ 明朝" panose="02020609040205080304" pitchFamily="17" charset="-128"/>
              </a:rPr>
              <a:t>AVM</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blood</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flow</a:t>
            </a:r>
            <a:r>
              <a:rPr kumimoji="1" lang="ja-JP" altLang="en-US" dirty="0">
                <a:latin typeface="Century" panose="02040604050505020304" pitchFamily="18" charset="0"/>
                <a:ea typeface="ＭＳ 明朝" panose="02020609040205080304" pitchFamily="17" charset="-128"/>
              </a:rPr>
              <a:t> </a:t>
            </a:r>
            <a:r>
              <a:rPr lang="ja-JP" altLang="en-US" dirty="0">
                <a:latin typeface="Century" panose="02040604050505020304" pitchFamily="18" charset="0"/>
                <a:ea typeface="ＭＳ 明朝" panose="02020609040205080304" pitchFamily="17" charset="-128"/>
              </a:rPr>
              <a:t>が</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draining</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blood</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flow</a:t>
            </a:r>
            <a:r>
              <a:rPr lang="ja-JP" altLang="en-US" dirty="0">
                <a:latin typeface="Century" panose="02040604050505020304" pitchFamily="18" charset="0"/>
                <a:ea typeface="ＭＳ 明朝" panose="02020609040205080304" pitchFamily="17" charset="-128"/>
              </a:rPr>
              <a:t>を上回る</a:t>
            </a:r>
            <a:r>
              <a:rPr kumimoji="1" lang="ja-JP" altLang="en-US" dirty="0">
                <a:latin typeface="Century" panose="02040604050505020304" pitchFamily="18" charset="0"/>
                <a:ea typeface="ＭＳ 明朝" panose="02020609040205080304" pitchFamily="17" charset="-128"/>
              </a:rPr>
              <a:t>時、</a:t>
            </a:r>
            <a:endParaRPr kumimoji="1" lang="en-US" altLang="ja-JP" dirty="0">
              <a:latin typeface="Century" panose="02040604050505020304" pitchFamily="18" charset="0"/>
              <a:ea typeface="ＭＳ 明朝" panose="02020609040205080304" pitchFamily="17" charset="-128"/>
            </a:endParaRPr>
          </a:p>
          <a:p>
            <a:pPr marL="0" indent="0">
              <a:lnSpc>
                <a:spcPct val="150000"/>
              </a:lnSpc>
              <a:buNone/>
            </a:pPr>
            <a:r>
              <a:rPr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a:t>
            </a:r>
            <a:r>
              <a:rPr kumimoji="1" lang="ja-JP" altLang="en-US" dirty="0">
                <a:latin typeface="Century" panose="02040604050505020304" pitchFamily="18" charset="0"/>
                <a:ea typeface="ＭＳ 明朝" panose="02020609040205080304" pitchFamily="17" charset="-128"/>
              </a:rPr>
              <a:t>うっ滞している</a:t>
            </a:r>
            <a:r>
              <a:rPr kumimoji="1" lang="en-US" altLang="ja-JP" dirty="0">
                <a:latin typeface="Century" panose="02040604050505020304" pitchFamily="18" charset="0"/>
                <a:ea typeface="ＭＳ 明朝" panose="02020609040205080304" pitchFamily="17" charset="-128"/>
              </a:rPr>
              <a:t>”</a:t>
            </a:r>
            <a:r>
              <a:rPr kumimoji="1" lang="ja-JP" altLang="en-US" dirty="0">
                <a:latin typeface="Century" panose="02040604050505020304" pitchFamily="18" charset="0"/>
                <a:ea typeface="ＭＳ 明朝" panose="02020609040205080304" pitchFamily="17" charset="-128"/>
              </a:rPr>
              <a:t>という言葉は適していない。</a:t>
            </a:r>
            <a:endParaRPr lang="en-US" altLang="ja-JP" dirty="0">
              <a:latin typeface="Century" panose="02040604050505020304" pitchFamily="18" charset="0"/>
              <a:ea typeface="ＭＳ 明朝" panose="02020609040205080304" pitchFamily="17" charset="-128"/>
            </a:endParaRPr>
          </a:p>
          <a:p>
            <a:pPr>
              <a:lnSpc>
                <a:spcPct val="150000"/>
              </a:lnSpc>
            </a:pPr>
            <a:r>
              <a:rPr lang="en-US" altLang="ja-JP" dirty="0">
                <a:latin typeface="Century" panose="02040604050505020304" pitchFamily="18" charset="0"/>
                <a:ea typeface="ＭＳ 明朝" panose="02020609040205080304" pitchFamily="17" charset="-128"/>
              </a:rPr>
              <a:t>AVM</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blood</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flow</a:t>
            </a:r>
            <a:r>
              <a:rPr lang="ja-JP" altLang="en-US" dirty="0">
                <a:latin typeface="Century" panose="02040604050505020304" pitchFamily="18" charset="0"/>
                <a:ea typeface="ＭＳ 明朝" panose="02020609040205080304" pitchFamily="17" charset="-128"/>
              </a:rPr>
              <a:t> から </a:t>
            </a:r>
            <a:r>
              <a:rPr lang="en-US" altLang="ja-JP" dirty="0">
                <a:latin typeface="Century" panose="02040604050505020304" pitchFamily="18" charset="0"/>
                <a:ea typeface="ＭＳ 明朝" panose="02020609040205080304" pitchFamily="17" charset="-128"/>
              </a:rPr>
              <a:t>draining</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blood</a:t>
            </a:r>
            <a:r>
              <a:rPr lang="ja-JP" altLang="en-US" dirty="0">
                <a:latin typeface="Century" panose="02040604050505020304" pitchFamily="18" charset="0"/>
                <a:ea typeface="ＭＳ 明朝" panose="02020609040205080304" pitchFamily="17" charset="-128"/>
              </a:rPr>
              <a:t> </a:t>
            </a:r>
            <a:r>
              <a:rPr lang="en-US" altLang="ja-JP" dirty="0">
                <a:latin typeface="Century" panose="02040604050505020304" pitchFamily="18" charset="0"/>
                <a:ea typeface="ＭＳ 明朝" panose="02020609040205080304" pitchFamily="17" charset="-128"/>
              </a:rPr>
              <a:t>flow</a:t>
            </a:r>
            <a:r>
              <a:rPr lang="ja-JP" altLang="en-US" dirty="0">
                <a:latin typeface="Century" panose="02040604050505020304" pitchFamily="18" charset="0"/>
                <a:ea typeface="ＭＳ 明朝" panose="02020609040205080304" pitchFamily="17" charset="-128"/>
              </a:rPr>
              <a:t>を引いたモノは、</a:t>
            </a:r>
            <a:r>
              <a:rPr lang="en-US" altLang="ja-JP" dirty="0">
                <a:latin typeface="Century" panose="02040604050505020304" pitchFamily="18" charset="0"/>
                <a:ea typeface="ＭＳ 明朝" panose="02020609040205080304" pitchFamily="17" charset="-128"/>
              </a:rPr>
              <a:t>Drainer</a:t>
            </a:r>
            <a:r>
              <a:rPr lang="ja-JP" altLang="en-US" dirty="0">
                <a:latin typeface="Century" panose="02040604050505020304" pitchFamily="18" charset="0"/>
                <a:ea typeface="ＭＳ 明朝" panose="02020609040205080304" pitchFamily="17" charset="-128"/>
              </a:rPr>
              <a:t>に流れ込めず、正常に迂回している血流量を示している可能性がある。</a:t>
            </a:r>
            <a:endParaRPr lang="en-US" altLang="ja-JP" dirty="0">
              <a:latin typeface="Century" panose="02040604050505020304" pitchFamily="18" charset="0"/>
              <a:ea typeface="ＭＳ 明朝" panose="02020609040205080304" pitchFamily="17" charset="-128"/>
            </a:endParaRPr>
          </a:p>
          <a:p>
            <a:pPr>
              <a:lnSpc>
                <a:spcPct val="150000"/>
              </a:lnSpc>
            </a:pPr>
            <a:r>
              <a:rPr kumimoji="1" lang="en-US" altLang="ja-JP" dirty="0">
                <a:latin typeface="Century" panose="02040604050505020304" pitchFamily="18" charset="0"/>
                <a:ea typeface="ＭＳ 明朝" panose="02020609040205080304" pitchFamily="17" charset="-128"/>
              </a:rPr>
              <a:t>AVM</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blood</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flow</a:t>
            </a:r>
            <a:r>
              <a:rPr kumimoji="1" lang="ja-JP" altLang="en-US" dirty="0">
                <a:latin typeface="Century" panose="02040604050505020304" pitchFamily="18" charset="0"/>
                <a:ea typeface="ＭＳ 明朝" panose="02020609040205080304" pitchFamily="17" charset="-128"/>
              </a:rPr>
              <a:t>だけ、</a:t>
            </a:r>
            <a:r>
              <a:rPr kumimoji="1" lang="en-US" altLang="ja-JP" dirty="0">
                <a:latin typeface="Century" panose="02040604050505020304" pitchFamily="18" charset="0"/>
                <a:ea typeface="ＭＳ 明朝" panose="02020609040205080304" pitchFamily="17" charset="-128"/>
              </a:rPr>
              <a:t>Draining</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blood</a:t>
            </a:r>
            <a:r>
              <a:rPr kumimoji="1" lang="ja-JP" altLang="en-US" dirty="0">
                <a:latin typeface="Century" panose="02040604050505020304" pitchFamily="18" charset="0"/>
                <a:ea typeface="ＭＳ 明朝" panose="02020609040205080304" pitchFamily="17" charset="-128"/>
              </a:rPr>
              <a:t> </a:t>
            </a:r>
            <a:r>
              <a:rPr kumimoji="1" lang="en-US" altLang="ja-JP" dirty="0">
                <a:latin typeface="Century" panose="02040604050505020304" pitchFamily="18" charset="0"/>
                <a:ea typeface="ＭＳ 明朝" panose="02020609040205080304" pitchFamily="17" charset="-128"/>
              </a:rPr>
              <a:t>flow</a:t>
            </a:r>
            <a:r>
              <a:rPr kumimoji="1" lang="ja-JP" altLang="en-US" dirty="0">
                <a:latin typeface="Century" panose="02040604050505020304" pitchFamily="18" charset="0"/>
                <a:ea typeface="ＭＳ 明朝" panose="02020609040205080304" pitchFamily="17" charset="-128"/>
              </a:rPr>
              <a:t>だけで破裂未破裂において差はつかないのか。</a:t>
            </a:r>
            <a:endParaRPr kumimoji="1" lang="en-US" altLang="ja-JP" dirty="0">
              <a:latin typeface="Century" panose="02040604050505020304" pitchFamily="18" charset="0"/>
              <a:ea typeface="ＭＳ 明朝" panose="02020609040205080304" pitchFamily="17" charset="-128"/>
            </a:endParaRPr>
          </a:p>
        </p:txBody>
      </p:sp>
    </p:spTree>
    <p:extLst>
      <p:ext uri="{BB962C8B-B14F-4D97-AF65-F5344CB8AC3E}">
        <p14:creationId xmlns:p14="http://schemas.microsoft.com/office/powerpoint/2010/main" val="77056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3C7C3D-E2D7-4D3A-BF42-0A73726331B8}"/>
              </a:ext>
            </a:extLst>
          </p:cNvPr>
          <p:cNvSpPr>
            <a:spLocks noGrp="1"/>
          </p:cNvSpPr>
          <p:nvPr>
            <p:ph type="title"/>
          </p:nvPr>
        </p:nvSpPr>
        <p:spPr>
          <a:xfrm>
            <a:off x="703976" y="281235"/>
            <a:ext cx="10515600" cy="1325563"/>
          </a:xfrm>
        </p:spPr>
        <p:txBody>
          <a:bodyPr/>
          <a:lstStyle/>
          <a:p>
            <a:r>
              <a:rPr kumimoji="1" lang="en-US" altLang="ja-JP" dirty="0"/>
              <a:t>Materials</a:t>
            </a:r>
            <a:endParaRPr kumimoji="1" lang="ja-JP" altLang="en-US" dirty="0"/>
          </a:p>
        </p:txBody>
      </p:sp>
      <p:sp>
        <p:nvSpPr>
          <p:cNvPr id="3" name="コンテンツ プレースホルダー 2">
            <a:extLst>
              <a:ext uri="{FF2B5EF4-FFF2-40B4-BE49-F238E27FC236}">
                <a16:creationId xmlns:a16="http://schemas.microsoft.com/office/drawing/2014/main" id="{8937796D-428D-424D-A7C1-ADE0D32E1C79}"/>
              </a:ext>
            </a:extLst>
          </p:cNvPr>
          <p:cNvSpPr>
            <a:spLocks noGrp="1"/>
          </p:cNvSpPr>
          <p:nvPr>
            <p:ph idx="1"/>
          </p:nvPr>
        </p:nvSpPr>
        <p:spPr>
          <a:xfrm>
            <a:off x="703976" y="1397195"/>
            <a:ext cx="10931554" cy="5095680"/>
          </a:xfrm>
        </p:spPr>
        <p:txBody>
          <a:bodyPr>
            <a:normAutofit lnSpcReduction="10000"/>
          </a:bodyPr>
          <a:lstStyle/>
          <a:p>
            <a:pPr marL="0" indent="0">
              <a:lnSpc>
                <a:spcPct val="150000"/>
              </a:lnSpc>
              <a:buNone/>
            </a:pPr>
            <a:r>
              <a:rPr kumimoji="1" lang="ja-JP" altLang="en-US" dirty="0"/>
              <a:t>・</a:t>
            </a:r>
            <a:r>
              <a:rPr kumimoji="1" lang="en-US" altLang="ja-JP" dirty="0"/>
              <a:t>2016</a:t>
            </a:r>
            <a:r>
              <a:rPr kumimoji="1" lang="ja-JP" altLang="en-US" dirty="0"/>
              <a:t>年</a:t>
            </a:r>
            <a:r>
              <a:rPr lang="en-US" altLang="ja-JP" dirty="0"/>
              <a:t>3</a:t>
            </a:r>
            <a:r>
              <a:rPr kumimoji="1" lang="ja-JP" altLang="en-US" dirty="0"/>
              <a:t>月から</a:t>
            </a:r>
            <a:r>
              <a:rPr kumimoji="1" lang="en-US" altLang="ja-JP" dirty="0"/>
              <a:t>2020</a:t>
            </a:r>
            <a:r>
              <a:rPr kumimoji="1" lang="ja-JP" altLang="en-US" dirty="0"/>
              <a:t>年</a:t>
            </a:r>
            <a:r>
              <a:rPr kumimoji="1" lang="en-US" altLang="ja-JP" dirty="0"/>
              <a:t>1</a:t>
            </a:r>
            <a:r>
              <a:rPr kumimoji="1" lang="ja-JP" altLang="en-US" dirty="0"/>
              <a:t>月まで、東京大学医学部附属病院</a:t>
            </a:r>
            <a:r>
              <a:rPr lang="ja-JP" altLang="en-US" dirty="0"/>
              <a:t>に入院</a:t>
            </a:r>
            <a:r>
              <a:rPr kumimoji="1" lang="ja-JP" altLang="en-US" dirty="0"/>
              <a:t>した未治療のテント上</a:t>
            </a:r>
            <a:r>
              <a:rPr kumimoji="1" lang="en-US" altLang="ja-JP" dirty="0"/>
              <a:t>AVM</a:t>
            </a:r>
            <a:r>
              <a:rPr kumimoji="1" lang="ja-JP" altLang="en-US" dirty="0"/>
              <a:t>患者</a:t>
            </a:r>
            <a:r>
              <a:rPr kumimoji="1" lang="en-US" altLang="ja-JP" dirty="0"/>
              <a:t>62</a:t>
            </a:r>
            <a:r>
              <a:rPr kumimoji="1" lang="ja-JP" altLang="en-US" dirty="0"/>
              <a:t>例を後方視的に検討した。</a:t>
            </a:r>
            <a:endParaRPr kumimoji="1" lang="en-US" altLang="ja-JP" dirty="0"/>
          </a:p>
          <a:p>
            <a:pPr marL="0" indent="0">
              <a:lnSpc>
                <a:spcPct val="150000"/>
              </a:lnSpc>
              <a:buNone/>
            </a:pPr>
            <a:endParaRPr kumimoji="1" lang="en-US" altLang="ja-JP" dirty="0"/>
          </a:p>
          <a:p>
            <a:pPr marL="0" indent="0">
              <a:lnSpc>
                <a:spcPct val="150000"/>
              </a:lnSpc>
              <a:buNone/>
            </a:pPr>
            <a:r>
              <a:rPr lang="ja-JP" altLang="en-US" dirty="0"/>
              <a:t>・除外基準は以下の通り計</a:t>
            </a:r>
            <a:r>
              <a:rPr lang="en-US" altLang="ja-JP" dirty="0"/>
              <a:t>39</a:t>
            </a:r>
            <a:r>
              <a:rPr lang="ja-JP" altLang="en-US" dirty="0"/>
              <a:t>例で、現在</a:t>
            </a:r>
            <a:r>
              <a:rPr lang="en-US" altLang="ja-JP" dirty="0"/>
              <a:t>23</a:t>
            </a:r>
            <a:r>
              <a:rPr lang="ja-JP" altLang="en-US" dirty="0"/>
              <a:t>例が対象となっている。</a:t>
            </a:r>
            <a:endParaRPr lang="en-US" altLang="ja-JP" dirty="0"/>
          </a:p>
          <a:p>
            <a:pPr marL="514350" indent="-514350">
              <a:lnSpc>
                <a:spcPct val="150000"/>
              </a:lnSpc>
              <a:buAutoNum type="arabicPeriod"/>
            </a:pPr>
            <a:r>
              <a:rPr lang="en-US" altLang="ja-JP" sz="2400" dirty="0"/>
              <a:t>3D PC MRI</a:t>
            </a:r>
            <a:r>
              <a:rPr lang="ja-JP" altLang="en-US" sz="2400" dirty="0"/>
              <a:t>の撮影範囲内に</a:t>
            </a:r>
            <a:r>
              <a:rPr lang="en-US" altLang="ja-JP" sz="2400" dirty="0"/>
              <a:t>A2, M1, P2</a:t>
            </a:r>
            <a:r>
              <a:rPr lang="ja-JP" altLang="en-US" sz="2400" dirty="0"/>
              <a:t>が含まれていない症例 </a:t>
            </a:r>
            <a:r>
              <a:rPr lang="en-US" altLang="ja-JP" sz="2400" dirty="0"/>
              <a:t>(23</a:t>
            </a:r>
            <a:r>
              <a:rPr lang="ja-JP" altLang="en-US" sz="2400" dirty="0"/>
              <a:t>例</a:t>
            </a:r>
            <a:r>
              <a:rPr lang="en-US" altLang="ja-JP" sz="2400" dirty="0"/>
              <a:t>)</a:t>
            </a:r>
          </a:p>
          <a:p>
            <a:pPr marL="514350" indent="-514350">
              <a:lnSpc>
                <a:spcPct val="150000"/>
              </a:lnSpc>
              <a:buAutoNum type="arabicPeriod"/>
            </a:pPr>
            <a:r>
              <a:rPr lang="en-US" altLang="ja-JP" sz="2400" dirty="0"/>
              <a:t>low flow</a:t>
            </a:r>
            <a:r>
              <a:rPr lang="ja-JP" altLang="en-US" sz="2400" dirty="0"/>
              <a:t>による流速測定困難例 </a:t>
            </a:r>
            <a:r>
              <a:rPr lang="en-US" altLang="ja-JP" sz="2400" dirty="0"/>
              <a:t>(4</a:t>
            </a:r>
            <a:r>
              <a:rPr lang="ja-JP" altLang="en-US" sz="2400" dirty="0"/>
              <a:t>例</a:t>
            </a:r>
            <a:r>
              <a:rPr lang="en-US" altLang="ja-JP" sz="2400" dirty="0"/>
              <a:t>), </a:t>
            </a:r>
            <a:r>
              <a:rPr lang="ja-JP" altLang="en-US" sz="2400" dirty="0"/>
              <a:t>測定実施なし </a:t>
            </a:r>
            <a:r>
              <a:rPr lang="en-US" altLang="ja-JP" sz="2400" dirty="0"/>
              <a:t>(4</a:t>
            </a:r>
            <a:r>
              <a:rPr lang="ja-JP" altLang="en-US" sz="2400" dirty="0"/>
              <a:t>例、内小児</a:t>
            </a:r>
            <a:r>
              <a:rPr lang="en-US" altLang="ja-JP" sz="2400" dirty="0"/>
              <a:t>3</a:t>
            </a:r>
            <a:r>
              <a:rPr lang="ja-JP" altLang="en-US" sz="2400" dirty="0"/>
              <a:t>例</a:t>
            </a:r>
            <a:r>
              <a:rPr lang="en-US" altLang="ja-JP" sz="2400" dirty="0"/>
              <a:t>), </a:t>
            </a:r>
            <a:r>
              <a:rPr lang="ja-JP" altLang="en-US" sz="2400" dirty="0"/>
              <a:t>穿通枝が</a:t>
            </a:r>
            <a:r>
              <a:rPr lang="en-US" altLang="ja-JP" sz="2400" dirty="0"/>
              <a:t>Main</a:t>
            </a:r>
            <a:r>
              <a:rPr lang="ja-JP" altLang="en-US" sz="2400" dirty="0"/>
              <a:t> </a:t>
            </a:r>
            <a:r>
              <a:rPr lang="en-US" altLang="ja-JP" sz="2400" dirty="0"/>
              <a:t>feeder</a:t>
            </a:r>
            <a:r>
              <a:rPr lang="ja-JP" altLang="en-US" sz="2400" dirty="0"/>
              <a:t>の症例 </a:t>
            </a:r>
            <a:r>
              <a:rPr lang="en-US" altLang="ja-JP" sz="2400" dirty="0"/>
              <a:t>(3</a:t>
            </a:r>
            <a:r>
              <a:rPr lang="ja-JP" altLang="en-US" sz="2400" dirty="0"/>
              <a:t>例</a:t>
            </a:r>
            <a:r>
              <a:rPr lang="en-US" altLang="ja-JP" sz="2400" dirty="0"/>
              <a:t>),</a:t>
            </a:r>
            <a:r>
              <a:rPr lang="ja-JP" altLang="en-US" sz="2400" dirty="0"/>
              <a:t> </a:t>
            </a:r>
            <a:r>
              <a:rPr lang="en-US" altLang="ja-JP" sz="2400" dirty="0"/>
              <a:t>M1</a:t>
            </a:r>
            <a:r>
              <a:rPr lang="ja-JP" altLang="en-US" sz="2400" dirty="0"/>
              <a:t>低形成 </a:t>
            </a:r>
            <a:r>
              <a:rPr lang="en-US" altLang="ja-JP" sz="2400" dirty="0"/>
              <a:t>(2</a:t>
            </a:r>
            <a:r>
              <a:rPr lang="ja-JP" altLang="en-US" sz="2400" dirty="0"/>
              <a:t>例</a:t>
            </a:r>
            <a:r>
              <a:rPr lang="en-US" altLang="ja-JP" sz="2400" dirty="0"/>
              <a:t>), Nidus</a:t>
            </a:r>
            <a:r>
              <a:rPr lang="ja-JP" altLang="en-US" sz="2400" dirty="0"/>
              <a:t>が両側支配例</a:t>
            </a:r>
            <a:r>
              <a:rPr lang="en-US" altLang="ja-JP" sz="2400" dirty="0"/>
              <a:t> (2</a:t>
            </a:r>
            <a:r>
              <a:rPr lang="ja-JP" altLang="en-US" sz="2400" dirty="0"/>
              <a:t>例</a:t>
            </a:r>
            <a:r>
              <a:rPr lang="en-US" altLang="ja-JP" sz="2400" dirty="0"/>
              <a:t>), </a:t>
            </a:r>
            <a:r>
              <a:rPr lang="ja-JP" altLang="en-US" sz="2400" dirty="0"/>
              <a:t>多発例 </a:t>
            </a:r>
            <a:r>
              <a:rPr lang="en-US" altLang="ja-JP" sz="2400" dirty="0"/>
              <a:t>(1</a:t>
            </a:r>
            <a:r>
              <a:rPr lang="ja-JP" altLang="en-US" sz="2400" dirty="0"/>
              <a:t>例</a:t>
            </a:r>
            <a:r>
              <a:rPr lang="en-US" altLang="ja-JP" sz="2400" dirty="0"/>
              <a:t>),</a:t>
            </a:r>
          </a:p>
        </p:txBody>
      </p:sp>
    </p:spTree>
    <p:extLst>
      <p:ext uri="{BB962C8B-B14F-4D97-AF65-F5344CB8AC3E}">
        <p14:creationId xmlns:p14="http://schemas.microsoft.com/office/powerpoint/2010/main" val="35379914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Century"/>
        <a:ea typeface="ＭＳ 明朝"/>
        <a:cs typeface=""/>
      </a:majorFont>
      <a:minorFont>
        <a:latin typeface="Century"/>
        <a:ea typeface="ＭＳ 明朝"/>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9111D665-A734-4FE7-825B-81C823E74C22}" vid="{FB4BE710-2953-4645-85E3-16DE649F14D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8437</TotalTime>
  <Words>6863</Words>
  <Application>Microsoft Office PowerPoint</Application>
  <PresentationFormat>ワイド画面</PresentationFormat>
  <Paragraphs>313</Paragraphs>
  <Slides>56</Slides>
  <Notes>34</Notes>
  <HiddenSlides>11</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56</vt:i4>
      </vt:variant>
    </vt:vector>
  </HeadingPairs>
  <TitlesOfParts>
    <vt:vector size="62" baseType="lpstr">
      <vt:lpstr>ＭＳ 明朝</vt:lpstr>
      <vt:lpstr>メイリオ</vt:lpstr>
      <vt:lpstr>游ゴシック</vt:lpstr>
      <vt:lpstr>Arial</vt:lpstr>
      <vt:lpstr>Century</vt:lpstr>
      <vt:lpstr>Office テーマ</vt:lpstr>
      <vt:lpstr>リサーチカンファランス </vt:lpstr>
      <vt:lpstr>研究課題</vt:lpstr>
      <vt:lpstr>研究課題</vt:lpstr>
      <vt:lpstr>PC MRIとは？</vt:lpstr>
      <vt:lpstr>Velocity-encoding (VENC) 設定の重要性</vt:lpstr>
      <vt:lpstr>Background and Objective</vt:lpstr>
      <vt:lpstr>Method　～AVM blood flowとDraining blood flowの測定方法～</vt:lpstr>
      <vt:lpstr>前回までに頂いた御指摘</vt:lpstr>
      <vt:lpstr>Materials</vt:lpstr>
      <vt:lpstr>Method①　～撮影法と解析基準の確認～</vt:lpstr>
      <vt:lpstr>Method　～評価項目～</vt:lpstr>
      <vt:lpstr>PowerPoint プレゼンテーション</vt:lpstr>
      <vt:lpstr>Patient characteristics</vt:lpstr>
      <vt:lpstr>Figure.1a AVM blood flow vs Nidus volume</vt:lpstr>
      <vt:lpstr>Figure.1b Draining blood flow vs Nidus volume</vt:lpstr>
      <vt:lpstr>PowerPoint プレゼンテーション</vt:lpstr>
      <vt:lpstr>PowerPoint プレゼンテーション</vt:lpstr>
      <vt:lpstr>代表症例1. 未破裂例, Exclusive deep V drainage</vt:lpstr>
      <vt:lpstr>代表症例2.  破裂例、 Exclusive deep V drainage</vt:lpstr>
      <vt:lpstr>Figure.2 Draining blood flow / AVM blood flow </vt:lpstr>
      <vt:lpstr>Figure.3 Draining blood flow / AVM blood flow </vt:lpstr>
      <vt:lpstr>研究課題</vt:lpstr>
      <vt:lpstr>研究課題</vt:lpstr>
      <vt:lpstr>Background</vt:lpstr>
      <vt:lpstr>PowerPoint プレゼンテーション</vt:lpstr>
      <vt:lpstr>PowerPoint プレゼンテーション</vt:lpstr>
      <vt:lpstr>PowerPoint プレゼンテーション</vt:lpstr>
      <vt:lpstr>PowerPoint プレゼンテーション</vt:lpstr>
      <vt:lpstr>Objective</vt:lpstr>
      <vt:lpstr>Introduction</vt:lpstr>
      <vt:lpstr>PowerPoint プレゼンテーション</vt:lpstr>
      <vt:lpstr>PowerPoint プレゼンテーション</vt:lpstr>
      <vt:lpstr>2019.10.25 斉藤教授講評</vt:lpstr>
      <vt:lpstr>PowerPoint プレゼンテーション</vt:lpstr>
      <vt:lpstr>PowerPoint プレゼンテーション</vt:lpstr>
      <vt:lpstr>研究課題</vt:lpstr>
      <vt:lpstr>Method③　～解析法について～</vt:lpstr>
      <vt:lpstr>Background②</vt:lpstr>
      <vt:lpstr>Background③</vt:lpstr>
      <vt:lpstr>血管壁のSegmentationについて</vt:lpstr>
      <vt:lpstr>Aliasing Artifact (症例; 左前頭葉AVM, X軸位相画像)</vt:lpstr>
      <vt:lpstr>Outcome</vt:lpstr>
      <vt:lpstr>PowerPoint プレゼンテーション</vt:lpstr>
      <vt:lpstr>Outcome（10例、破裂4例、未破裂6例）</vt:lpstr>
      <vt:lpstr>研究課題</vt:lpstr>
      <vt:lpstr>PowerPoint プレゼンテーション</vt:lpstr>
      <vt:lpstr>PowerPoint プレゼンテーション</vt:lpstr>
      <vt:lpstr>今後の課題と展望</vt:lpstr>
      <vt:lpstr>PowerPoint プレゼンテーション</vt:lpstr>
      <vt:lpstr>PowerPoint プレゼンテーション</vt:lpstr>
      <vt:lpstr>PowerPoint プレゼンテーション</vt:lpstr>
      <vt:lpstr>PowerPoint プレゼンテーション</vt:lpstr>
      <vt:lpstr>HYPERKATをあげると収縮期がなまる。  造影剤を入れたほうが末梢の血管がよくみれる。絶対良い。 （どうでもいい静脈がみえたりするかもしれない。BBB破綻してるともれるかもしれない）  心臓は絶対造影剤いれてる。  造影剤は半量くらいいれて、その後撮影終了にかけてゆっくりと注入すると最後まで血管が移る。 </vt:lpstr>
      <vt:lpstr>・Isoが望ましい。最低1mm ・Phase to Acquire 15-16くらいが望ましい。時間軸の分割。 ・Phase to reconstructionは１５－１６で取得したデータを20にしてくれる。 ・Peakを鋭敏に取りたいなら、Phase to Acquireを細かくしたほうがしっかりとれる。 ・</vt:lpstr>
      <vt:lpstr>PowerPoint プレゼンテーション</vt:lpstr>
      <vt:lpstr>FA12度くらいでもいいかもしれない あげれば上げるほどコントラストがあがるが、造影剤を入れないと、信号がでない。 （飽和する）  ドレーなーとかがみやすい。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dc:title>
  <dc:creator>YASUHIRO TAKEDA</dc:creator>
  <cp:lastModifiedBy>武田　康寛</cp:lastModifiedBy>
  <cp:revision>275</cp:revision>
  <dcterms:created xsi:type="dcterms:W3CDTF">2019-08-06T01:20:26Z</dcterms:created>
  <dcterms:modified xsi:type="dcterms:W3CDTF">2020-01-08T09:45:00Z</dcterms:modified>
</cp:coreProperties>
</file>